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2" r:id="rId6"/>
    <p:sldId id="264" r:id="rId7"/>
    <p:sldId id="265" r:id="rId8"/>
    <p:sldId id="281" r:id="rId9"/>
    <p:sldId id="261"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2" r:id="rId25"/>
    <p:sldId id="283" r:id="rId26"/>
    <p:sldId id="284" r:id="rId27"/>
    <p:sldId id="285" r:id="rId28"/>
    <p:sldId id="286" r:id="rId29"/>
    <p:sldId id="28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0093"/>
    <a:srgbClr val="0000FF"/>
    <a:srgbClr val="FFCC0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40" d="100"/>
          <a:sy n="40" d="100"/>
        </p:scale>
        <p:origin x="-156" y="-84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12/26/2020</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srcRect/>
          <a:tile tx="0" ty="0" sx="100000" sy="100000" flip="none" algn="tl"/>
        </a:blipFill>
        <a:effectLst/>
      </p:bgPr>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12/26/2020</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07263" y="1028700"/>
            <a:ext cx="7495759" cy="1755987"/>
          </a:xfrm>
        </p:spPr>
        <p:txBody>
          <a:bodyPr>
            <a:normAutofit/>
          </a:bodyPr>
          <a:lstStyle/>
          <a:p>
            <a:pPr algn="l"/>
            <a:r>
              <a:rPr lang="en-US" sz="8000" b="1" smtClean="0">
                <a:solidFill>
                  <a:schemeClr val="accent5">
                    <a:lumMod val="75000"/>
                  </a:schemeClr>
                </a:solidFill>
                <a:latin typeface="Bookman Old Style" panose="02050604050505020204" pitchFamily="18" charset="0"/>
              </a:rPr>
              <a:t>Kas Tracking</a:t>
            </a:r>
            <a:endParaRPr lang="en-US" sz="8000" b="1">
              <a:solidFill>
                <a:schemeClr val="accent5">
                  <a:lumMod val="75000"/>
                </a:schemeClr>
              </a:solidFill>
              <a:latin typeface="Bookman Old Style" panose="02050604050505020204" pitchFamily="18" charset="0"/>
            </a:endParaRPr>
          </a:p>
        </p:txBody>
      </p:sp>
      <p:sp>
        <p:nvSpPr>
          <p:cNvPr id="3" name="Subtitle 2"/>
          <p:cNvSpPr>
            <a:spLocks noGrp="1"/>
          </p:cNvSpPr>
          <p:nvPr>
            <p:ph type="subTitle" idx="1"/>
          </p:nvPr>
        </p:nvSpPr>
        <p:spPr>
          <a:xfrm>
            <a:off x="5708539" y="3104726"/>
            <a:ext cx="5794483" cy="2747433"/>
          </a:xfrm>
        </p:spPr>
        <p:txBody>
          <a:bodyPr>
            <a:noAutofit/>
          </a:bodyPr>
          <a:lstStyle/>
          <a:p>
            <a:pPr algn="l"/>
            <a:r>
              <a:rPr lang="en-US" sz="3200" b="1" smtClean="0">
                <a:solidFill>
                  <a:srgbClr val="7030A0"/>
                </a:solidFill>
                <a:latin typeface="+mj-lt"/>
              </a:rPr>
              <a:t>Kelompok 3</a:t>
            </a:r>
          </a:p>
          <a:p>
            <a:pPr marL="457200" indent="-457200" algn="l">
              <a:buAutoNum type="arabicPeriod"/>
            </a:pPr>
            <a:r>
              <a:rPr lang="en-US" sz="3200" smtClean="0">
                <a:solidFill>
                  <a:srgbClr val="7030A0"/>
                </a:solidFill>
                <a:latin typeface="+mj-lt"/>
              </a:rPr>
              <a:t>Abdullah Ubaid (</a:t>
            </a:r>
            <a:r>
              <a:rPr lang="en-US" sz="3200" smtClean="0">
                <a:solidFill>
                  <a:srgbClr val="7030A0"/>
                </a:solidFill>
                <a:latin typeface="+mj-lt"/>
              </a:rPr>
              <a:t>11S18005</a:t>
            </a:r>
            <a:r>
              <a:rPr lang="en-US" sz="3200" smtClean="0">
                <a:solidFill>
                  <a:srgbClr val="7030A0"/>
                </a:solidFill>
                <a:latin typeface="+mj-lt"/>
              </a:rPr>
              <a:t>)</a:t>
            </a:r>
          </a:p>
          <a:p>
            <a:pPr marL="457200" indent="-457200" algn="l">
              <a:buAutoNum type="arabicPeriod"/>
            </a:pPr>
            <a:r>
              <a:rPr lang="en-US" sz="3200" smtClean="0">
                <a:solidFill>
                  <a:srgbClr val="7030A0"/>
                </a:solidFill>
                <a:latin typeface="+mj-lt"/>
              </a:rPr>
              <a:t>Awit Hutabalian (11S18011)</a:t>
            </a:r>
          </a:p>
          <a:p>
            <a:pPr marL="457200" indent="-457200" algn="l">
              <a:buAutoNum type="arabicPeriod"/>
            </a:pPr>
            <a:r>
              <a:rPr lang="en-US" sz="3200" smtClean="0">
                <a:solidFill>
                  <a:srgbClr val="7030A0"/>
                </a:solidFill>
                <a:latin typeface="+mj-lt"/>
              </a:rPr>
              <a:t>Irvandi Sihombing (11S18067)</a:t>
            </a:r>
            <a:endParaRPr lang="en-US" sz="3200">
              <a:solidFill>
                <a:srgbClr val="7030A0"/>
              </a:solidFill>
              <a:latin typeface="+mj-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4066493">
            <a:off x="453558" y="154124"/>
            <a:ext cx="2090989" cy="2090989"/>
          </a:xfrm>
          <a:prstGeom prst="rect">
            <a:avLst/>
          </a:prstGeom>
          <a:effectLst>
            <a:outerShdw dist="50800" sx="1000" sy="1000" algn="ctr" rotWithShape="0">
              <a:schemeClr val="accent6">
                <a:lumMod val="40000"/>
                <a:lumOff val="60000"/>
              </a:schemeClr>
            </a:outerShdw>
            <a:reflection endPos="65000" dist="50800" dir="5400000" sy="-100000" algn="bl" rotWithShape="0"/>
          </a:effectLst>
        </p:spPr>
      </p:pic>
    </p:spTree>
    <p:extLst>
      <p:ext uri="{BB962C8B-B14F-4D97-AF65-F5344CB8AC3E}">
        <p14:creationId xmlns:p14="http://schemas.microsoft.com/office/powerpoint/2010/main" val="17837832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8484" y="264695"/>
            <a:ext cx="10154653" cy="11069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45368" y="464204"/>
            <a:ext cx="9817769" cy="707886"/>
          </a:xfrm>
          <a:prstGeom prst="rect">
            <a:avLst/>
          </a:prstGeom>
          <a:noFill/>
        </p:spPr>
        <p:txBody>
          <a:bodyPr wrap="square" rtlCol="0">
            <a:spAutoFit/>
          </a:bodyPr>
          <a:lstStyle/>
          <a:p>
            <a:r>
              <a:rPr lang="en-US" sz="4000" b="1" smtClean="0">
                <a:solidFill>
                  <a:srgbClr val="0070C0"/>
                </a:solidFill>
                <a:latin typeface="Bookman Old Style" pitchFamily="18" charset="0"/>
              </a:rPr>
              <a:t>1. Pengguna Sebagai Bendahara</a:t>
            </a:r>
            <a:endParaRPr lang="en-US" sz="4000" b="1">
              <a:solidFill>
                <a:srgbClr val="0070C0"/>
              </a:solidFill>
              <a:latin typeface="Bookman Old Style"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3809" y="1480762"/>
            <a:ext cx="2858555" cy="508187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942546" y="375046"/>
            <a:ext cx="5345884" cy="7421232"/>
          </a:xfrm>
          <a:prstGeom prst="rect">
            <a:avLst/>
          </a:prstGeom>
        </p:spPr>
      </p:pic>
      <p:sp>
        <p:nvSpPr>
          <p:cNvPr id="9" name="TextBox 8"/>
          <p:cNvSpPr txBox="1"/>
          <p:nvPr/>
        </p:nvSpPr>
        <p:spPr>
          <a:xfrm>
            <a:off x="5312388" y="1898041"/>
            <a:ext cx="6606200" cy="4247317"/>
          </a:xfrm>
          <a:prstGeom prst="rect">
            <a:avLst/>
          </a:prstGeom>
          <a:noFill/>
        </p:spPr>
        <p:txBody>
          <a:bodyPr wrap="square" rtlCol="0">
            <a:spAutoFit/>
          </a:bodyPr>
          <a:lstStyle/>
          <a:p>
            <a:r>
              <a:rPr lang="en-US" sz="3000" smtClean="0">
                <a:solidFill>
                  <a:srgbClr val="00B050"/>
                </a:solidFill>
                <a:latin typeface="Bahnschrift SemiLight" panose="020B0502040204020203" pitchFamily="34" charset="0"/>
              </a:rPr>
              <a:t>Halaman pertama ketika akan login untuk role sebagai bendahara.</a:t>
            </a:r>
          </a:p>
          <a:p>
            <a:r>
              <a:rPr lang="en-US" sz="3000" smtClean="0">
                <a:solidFill>
                  <a:schemeClr val="accent4">
                    <a:lumMod val="50000"/>
                  </a:schemeClr>
                </a:solidFill>
                <a:latin typeface="Bahnschrift SemiLight" panose="020B0502040204020203" pitchFamily="34" charset="0"/>
              </a:rPr>
              <a:t>Pada halaman ini, kami mencontohkan masuk sebagai bendahara dengan alamat email irvandisihombing1001@gmail.com kemudian memasukkan kata sandi akun yang sudah didaftarkan sebelumnya.</a:t>
            </a:r>
          </a:p>
        </p:txBody>
      </p:sp>
    </p:spTree>
    <p:extLst>
      <p:ext uri="{BB962C8B-B14F-4D97-AF65-F5344CB8AC3E}">
        <p14:creationId xmlns:p14="http://schemas.microsoft.com/office/powerpoint/2010/main" val="28877834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8484" y="264695"/>
            <a:ext cx="10154653" cy="11069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45368" y="464204"/>
            <a:ext cx="9817769" cy="707886"/>
          </a:xfrm>
          <a:prstGeom prst="rect">
            <a:avLst/>
          </a:prstGeom>
          <a:noFill/>
        </p:spPr>
        <p:txBody>
          <a:bodyPr wrap="square" rtlCol="0">
            <a:spAutoFit/>
          </a:bodyPr>
          <a:lstStyle/>
          <a:p>
            <a:r>
              <a:rPr lang="en-US" sz="4000" b="1" smtClean="0">
                <a:solidFill>
                  <a:srgbClr val="0070C0"/>
                </a:solidFill>
                <a:latin typeface="Bookman Old Style" pitchFamily="18" charset="0"/>
              </a:rPr>
              <a:t>1. Pengguna Sebagai Bendahara</a:t>
            </a:r>
            <a:endParaRPr lang="en-US" sz="4000" b="1">
              <a:solidFill>
                <a:srgbClr val="0070C0"/>
              </a:solidFill>
              <a:latin typeface="Bookman Old Style"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05527" y="134416"/>
            <a:ext cx="5345884" cy="7421232"/>
          </a:xfrm>
          <a:prstGeom prst="rect">
            <a:avLst/>
          </a:prstGeom>
        </p:spPr>
      </p:pic>
      <p:sp>
        <p:nvSpPr>
          <p:cNvPr id="9" name="TextBox 8"/>
          <p:cNvSpPr txBox="1"/>
          <p:nvPr/>
        </p:nvSpPr>
        <p:spPr>
          <a:xfrm>
            <a:off x="1900988" y="1368652"/>
            <a:ext cx="6606200" cy="4708981"/>
          </a:xfrm>
          <a:prstGeom prst="rect">
            <a:avLst/>
          </a:prstGeom>
          <a:noFill/>
        </p:spPr>
        <p:txBody>
          <a:bodyPr wrap="square" rtlCol="0">
            <a:spAutoFit/>
          </a:bodyPr>
          <a:lstStyle/>
          <a:p>
            <a:r>
              <a:rPr lang="en-US" sz="3000" smtClean="0">
                <a:solidFill>
                  <a:srgbClr val="C00000"/>
                </a:solidFill>
                <a:latin typeface="Bahnschrift SemiLight" panose="020B0502040204020203" pitchFamily="34" charset="0"/>
              </a:rPr>
              <a:t>Setelah berhasil masuk, maka akan tampil halaman seperti pada gambar disamping. Pada case ini sudah ada didaftarkan sebuah organisasi yang ditangani oleh pengguna sebagai bendahara. Sehingga pada  halamannya, terdapat nama organisasinya. Disini, dapat dilihat bahwa nama organisasinya diberikan dengan nama </a:t>
            </a:r>
            <a:r>
              <a:rPr lang="en-US" sz="3000" smtClean="0">
                <a:solidFill>
                  <a:srgbClr val="00B0F0"/>
                </a:solidFill>
                <a:latin typeface="Bahnschrift SemiLight" panose="020B0502040204020203" pitchFamily="34" charset="0"/>
              </a:rPr>
              <a:t>PROBER.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5022" y="1440841"/>
            <a:ext cx="2974052" cy="5287205"/>
          </a:xfrm>
          <a:prstGeom prst="rect">
            <a:avLst/>
          </a:prstGeom>
        </p:spPr>
      </p:pic>
    </p:spTree>
    <p:extLst>
      <p:ext uri="{BB962C8B-B14F-4D97-AF65-F5344CB8AC3E}">
        <p14:creationId xmlns:p14="http://schemas.microsoft.com/office/powerpoint/2010/main" val="15762265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8484" y="264695"/>
            <a:ext cx="10154653" cy="11069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45368" y="464204"/>
            <a:ext cx="9817769" cy="707886"/>
          </a:xfrm>
          <a:prstGeom prst="rect">
            <a:avLst/>
          </a:prstGeom>
          <a:noFill/>
        </p:spPr>
        <p:txBody>
          <a:bodyPr wrap="square" rtlCol="0">
            <a:spAutoFit/>
          </a:bodyPr>
          <a:lstStyle/>
          <a:p>
            <a:r>
              <a:rPr lang="en-US" sz="4000" b="1" smtClean="0">
                <a:solidFill>
                  <a:srgbClr val="0070C0"/>
                </a:solidFill>
                <a:latin typeface="Bookman Old Style" pitchFamily="18" charset="0"/>
              </a:rPr>
              <a:t>1. Pengguna Sebagai Bendahara</a:t>
            </a:r>
            <a:endParaRPr lang="en-US" sz="4000" b="1">
              <a:solidFill>
                <a:srgbClr val="0070C0"/>
              </a:solidFill>
              <a:latin typeface="Bookman Old Style" pitchFamily="18" charset="0"/>
            </a:endParaRPr>
          </a:p>
        </p:txBody>
      </p:sp>
      <p:sp>
        <p:nvSpPr>
          <p:cNvPr id="9" name="TextBox 8"/>
          <p:cNvSpPr txBox="1"/>
          <p:nvPr/>
        </p:nvSpPr>
        <p:spPr>
          <a:xfrm>
            <a:off x="5029200" y="1612230"/>
            <a:ext cx="3752117" cy="4708981"/>
          </a:xfrm>
          <a:prstGeom prst="rect">
            <a:avLst/>
          </a:prstGeom>
          <a:noFill/>
        </p:spPr>
        <p:txBody>
          <a:bodyPr wrap="square" rtlCol="0">
            <a:spAutoFit/>
          </a:bodyPr>
          <a:lstStyle/>
          <a:p>
            <a:r>
              <a:rPr lang="en-US" sz="3000" smtClean="0">
                <a:solidFill>
                  <a:srgbClr val="0000FF"/>
                </a:solidFill>
                <a:latin typeface="Bahnschrift SemiLight" panose="020B0502040204020203" pitchFamily="34" charset="0"/>
              </a:rPr>
              <a:t>Ketika pengguna mengklik tanda titik tiga pada bagian yang dilingkari, maka akan menampilkan halaman seperti gambar di samping. Terdapat pilihan </a:t>
            </a:r>
            <a:r>
              <a:rPr lang="en-US" sz="3000" smtClean="0">
                <a:solidFill>
                  <a:schemeClr val="accent6">
                    <a:lumMod val="75000"/>
                  </a:schemeClr>
                </a:solidFill>
                <a:latin typeface="Bahnschrift SemiLight" panose="020B0502040204020203" pitchFamily="34" charset="0"/>
              </a:rPr>
              <a:t>Profil</a:t>
            </a:r>
            <a:r>
              <a:rPr lang="en-US" sz="3000" smtClean="0">
                <a:solidFill>
                  <a:srgbClr val="0000FF"/>
                </a:solidFill>
                <a:latin typeface="Bahnschrift SemiLight" panose="020B0502040204020203" pitchFamily="34" charset="0"/>
              </a:rPr>
              <a:t> dan </a:t>
            </a:r>
            <a:r>
              <a:rPr lang="en-US" sz="3000" smtClean="0">
                <a:solidFill>
                  <a:schemeClr val="accent6">
                    <a:lumMod val="75000"/>
                  </a:schemeClr>
                </a:solidFill>
                <a:latin typeface="Bahnschrift SemiLight" panose="020B0502040204020203" pitchFamily="34" charset="0"/>
              </a:rPr>
              <a:t>Keluar</a:t>
            </a:r>
            <a:r>
              <a:rPr lang="en-US" sz="3000" smtClean="0">
                <a:solidFill>
                  <a:srgbClr val="0000FF"/>
                </a:solidFill>
                <a:latin typeface="Bahnschrift SemiLight" panose="020B0502040204020203" pitchFamily="34"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063" y="1467852"/>
            <a:ext cx="2908488" cy="5170646"/>
          </a:xfrm>
          <a:prstGeom prst="rect">
            <a:avLst/>
          </a:prstGeom>
        </p:spPr>
      </p:pic>
      <p:sp>
        <p:nvSpPr>
          <p:cNvPr id="4" name="Oval 3"/>
          <p:cNvSpPr/>
          <p:nvPr/>
        </p:nvSpPr>
        <p:spPr>
          <a:xfrm>
            <a:off x="4129083" y="1732546"/>
            <a:ext cx="649705" cy="4331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1318" y="1515978"/>
            <a:ext cx="2908488" cy="5170646"/>
          </a:xfrm>
          <a:prstGeom prst="rect">
            <a:avLst/>
          </a:prstGeom>
        </p:spPr>
      </p:pic>
    </p:spTree>
    <p:extLst>
      <p:ext uri="{BB962C8B-B14F-4D97-AF65-F5344CB8AC3E}">
        <p14:creationId xmlns:p14="http://schemas.microsoft.com/office/powerpoint/2010/main" val="31224320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8484" y="264695"/>
            <a:ext cx="10154653" cy="11069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45368" y="464204"/>
            <a:ext cx="9817769" cy="707886"/>
          </a:xfrm>
          <a:prstGeom prst="rect">
            <a:avLst/>
          </a:prstGeom>
          <a:noFill/>
        </p:spPr>
        <p:txBody>
          <a:bodyPr wrap="square" rtlCol="0">
            <a:spAutoFit/>
          </a:bodyPr>
          <a:lstStyle/>
          <a:p>
            <a:r>
              <a:rPr lang="en-US" sz="4000" b="1" smtClean="0">
                <a:solidFill>
                  <a:srgbClr val="0070C0"/>
                </a:solidFill>
                <a:latin typeface="Bookman Old Style" pitchFamily="18" charset="0"/>
              </a:rPr>
              <a:t>1. Pengguna Sebagai Bendahara</a:t>
            </a:r>
            <a:endParaRPr lang="en-US" sz="4000" b="1">
              <a:solidFill>
                <a:srgbClr val="0070C0"/>
              </a:solidFill>
              <a:latin typeface="Bookman Old Style" pitchFamily="18"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9081" y="1467852"/>
            <a:ext cx="2995612" cy="5325532"/>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481465" y="206605"/>
            <a:ext cx="5345884" cy="7421232"/>
          </a:xfrm>
          <a:prstGeom prst="rect">
            <a:avLst/>
          </a:prstGeom>
        </p:spPr>
      </p:pic>
      <p:sp>
        <p:nvSpPr>
          <p:cNvPr id="12" name="TextBox 11"/>
          <p:cNvSpPr txBox="1"/>
          <p:nvPr/>
        </p:nvSpPr>
        <p:spPr>
          <a:xfrm>
            <a:off x="1756610" y="1419726"/>
            <a:ext cx="6809874" cy="4708981"/>
          </a:xfrm>
          <a:prstGeom prst="rect">
            <a:avLst/>
          </a:prstGeom>
          <a:noFill/>
        </p:spPr>
        <p:txBody>
          <a:bodyPr wrap="square" rtlCol="0">
            <a:spAutoFit/>
          </a:bodyPr>
          <a:lstStyle/>
          <a:p>
            <a:r>
              <a:rPr lang="en-US" sz="3000" smtClean="0">
                <a:solidFill>
                  <a:schemeClr val="accent5"/>
                </a:solidFill>
                <a:latin typeface="Bahnschrift SemiLight" panose="020B0502040204020203" pitchFamily="34" charset="0"/>
              </a:rPr>
              <a:t>Tampilan halaman untuk </a:t>
            </a:r>
            <a:r>
              <a:rPr lang="en-US" sz="3000" smtClean="0">
                <a:solidFill>
                  <a:srgbClr val="00B0F0"/>
                </a:solidFill>
                <a:latin typeface="Bahnschrift SemiLight" panose="020B0502040204020203" pitchFamily="34" charset="0"/>
              </a:rPr>
              <a:t>Profil</a:t>
            </a:r>
            <a:r>
              <a:rPr lang="en-US" sz="3000" smtClean="0">
                <a:solidFill>
                  <a:srgbClr val="0000FF"/>
                </a:solidFill>
                <a:latin typeface="Bahnschrift SemiLight" panose="020B0502040204020203" pitchFamily="34" charset="0"/>
              </a:rPr>
              <a:t>. </a:t>
            </a:r>
            <a:r>
              <a:rPr lang="en-US" sz="3000" smtClean="0">
                <a:solidFill>
                  <a:schemeClr val="accent5"/>
                </a:solidFill>
                <a:latin typeface="Bahnschrift SemiLight" panose="020B0502040204020203" pitchFamily="34" charset="0"/>
              </a:rPr>
              <a:t>Pada halaman ini data-data dari profil pengguna yang terdiri dari:</a:t>
            </a:r>
          </a:p>
          <a:p>
            <a:pPr marL="457200" indent="-457200">
              <a:buFontTx/>
              <a:buChar char="-"/>
            </a:pPr>
            <a:r>
              <a:rPr lang="en-US" sz="3000" smtClean="0">
                <a:solidFill>
                  <a:schemeClr val="accent5"/>
                </a:solidFill>
                <a:latin typeface="Bahnschrift SemiLight" panose="020B0502040204020203" pitchFamily="34" charset="0"/>
              </a:rPr>
              <a:t>Nama Lengkap</a:t>
            </a:r>
          </a:p>
          <a:p>
            <a:pPr marL="457200" indent="-457200">
              <a:buFontTx/>
              <a:buChar char="-"/>
            </a:pPr>
            <a:r>
              <a:rPr lang="en-US" sz="3000" smtClean="0">
                <a:solidFill>
                  <a:schemeClr val="accent5"/>
                </a:solidFill>
                <a:latin typeface="Bahnschrift SemiLight" panose="020B0502040204020203" pitchFamily="34" charset="0"/>
              </a:rPr>
              <a:t>Tanggal Lahir</a:t>
            </a:r>
          </a:p>
          <a:p>
            <a:pPr marL="457200" indent="-457200">
              <a:buFontTx/>
              <a:buChar char="-"/>
            </a:pPr>
            <a:r>
              <a:rPr lang="en-US" sz="3000" smtClean="0">
                <a:solidFill>
                  <a:schemeClr val="accent5"/>
                </a:solidFill>
                <a:latin typeface="Bahnschrift SemiLight" panose="020B0502040204020203" pitchFamily="34" charset="0"/>
              </a:rPr>
              <a:t>Jenis Kelamin</a:t>
            </a:r>
          </a:p>
          <a:p>
            <a:pPr marL="457200" indent="-457200">
              <a:buFontTx/>
              <a:buChar char="-"/>
            </a:pPr>
            <a:r>
              <a:rPr lang="en-US" sz="3000" smtClean="0">
                <a:solidFill>
                  <a:schemeClr val="accent5"/>
                </a:solidFill>
                <a:latin typeface="Bahnschrift SemiLight" panose="020B0502040204020203" pitchFamily="34" charset="0"/>
              </a:rPr>
              <a:t>Provinsi Tempat Tinggal</a:t>
            </a:r>
          </a:p>
          <a:p>
            <a:pPr marL="457200" indent="-457200">
              <a:buFontTx/>
              <a:buChar char="-"/>
            </a:pPr>
            <a:r>
              <a:rPr lang="en-US" sz="3000" smtClean="0">
                <a:solidFill>
                  <a:schemeClr val="accent5"/>
                </a:solidFill>
                <a:latin typeface="Bahnschrift SemiLight" panose="020B0502040204020203" pitchFamily="34" charset="0"/>
              </a:rPr>
              <a:t>WhatsApp</a:t>
            </a:r>
          </a:p>
          <a:p>
            <a:pPr marL="457200" indent="-457200">
              <a:buFontTx/>
              <a:buChar char="-"/>
            </a:pPr>
            <a:r>
              <a:rPr lang="en-US" sz="3000" smtClean="0">
                <a:solidFill>
                  <a:schemeClr val="accent5"/>
                </a:solidFill>
                <a:latin typeface="Bahnschrift SemiLight" panose="020B0502040204020203" pitchFamily="34" charset="0"/>
              </a:rPr>
              <a:t>Alamat Email</a:t>
            </a:r>
          </a:p>
          <a:p>
            <a:pPr marL="457200" indent="-457200">
              <a:buFontTx/>
              <a:buChar char="-"/>
            </a:pPr>
            <a:r>
              <a:rPr lang="en-US" sz="3000" smtClean="0">
                <a:solidFill>
                  <a:schemeClr val="accent5"/>
                </a:solidFill>
                <a:latin typeface="Bahnschrift SemiLight" panose="020B0502040204020203" pitchFamily="34" charset="0"/>
              </a:rPr>
              <a:t>Tanggal Bergabung</a:t>
            </a:r>
            <a:endParaRPr lang="en-US" sz="3000" smtClean="0">
              <a:solidFill>
                <a:srgbClr val="0000FF"/>
              </a:solidFill>
              <a:latin typeface="Bahnschrift SemiLight" panose="020B0502040204020203" pitchFamily="34" charset="0"/>
            </a:endParaRPr>
          </a:p>
        </p:txBody>
      </p:sp>
    </p:spTree>
    <p:extLst>
      <p:ext uri="{BB962C8B-B14F-4D97-AF65-F5344CB8AC3E}">
        <p14:creationId xmlns:p14="http://schemas.microsoft.com/office/powerpoint/2010/main" val="22655957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8484" y="264695"/>
            <a:ext cx="10154653" cy="11069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45368" y="464204"/>
            <a:ext cx="9817769" cy="707886"/>
          </a:xfrm>
          <a:prstGeom prst="rect">
            <a:avLst/>
          </a:prstGeom>
          <a:noFill/>
        </p:spPr>
        <p:txBody>
          <a:bodyPr wrap="square" rtlCol="0">
            <a:spAutoFit/>
          </a:bodyPr>
          <a:lstStyle/>
          <a:p>
            <a:r>
              <a:rPr lang="en-US" sz="4000" b="1" smtClean="0">
                <a:solidFill>
                  <a:srgbClr val="0070C0"/>
                </a:solidFill>
                <a:latin typeface="Bookman Old Style" pitchFamily="18" charset="0"/>
              </a:rPr>
              <a:t>1. Pengguna Sebagai Bendahara</a:t>
            </a:r>
            <a:endParaRPr lang="en-US" sz="4000" b="1">
              <a:solidFill>
                <a:srgbClr val="0070C0"/>
              </a:solidFill>
              <a:latin typeface="Bookman Old Style"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481465" y="206605"/>
            <a:ext cx="5345884" cy="7421232"/>
          </a:xfrm>
          <a:prstGeom prst="rect">
            <a:avLst/>
          </a:prstGeom>
        </p:spPr>
      </p:pic>
      <p:sp>
        <p:nvSpPr>
          <p:cNvPr id="12" name="TextBox 11"/>
          <p:cNvSpPr txBox="1"/>
          <p:nvPr/>
        </p:nvSpPr>
        <p:spPr>
          <a:xfrm>
            <a:off x="1876925" y="1636293"/>
            <a:ext cx="6809874" cy="4247317"/>
          </a:xfrm>
          <a:prstGeom prst="rect">
            <a:avLst/>
          </a:prstGeom>
          <a:noFill/>
        </p:spPr>
        <p:txBody>
          <a:bodyPr wrap="square" rtlCol="0">
            <a:spAutoFit/>
          </a:bodyPr>
          <a:lstStyle/>
          <a:p>
            <a:r>
              <a:rPr lang="en-US" sz="3000" smtClean="0">
                <a:solidFill>
                  <a:schemeClr val="accent5"/>
                </a:solidFill>
                <a:latin typeface="Bahnschrift SemiLight" panose="020B0502040204020203" pitchFamily="34" charset="0"/>
              </a:rPr>
              <a:t>Ketika pengguna belum mengakses organisasi pada halaman utamanya, dan mengklik menu sidebar pada aplikasi, maka tampilan </a:t>
            </a:r>
            <a:r>
              <a:rPr lang="en-US" sz="3000" smtClean="0">
                <a:solidFill>
                  <a:srgbClr val="00B0F0"/>
                </a:solidFill>
                <a:latin typeface="Bahnschrift SemiLight" panose="020B0502040204020203" pitchFamily="34" charset="0"/>
              </a:rPr>
              <a:t>Menu</a:t>
            </a:r>
            <a:r>
              <a:rPr lang="en-US" sz="3000" smtClean="0">
                <a:solidFill>
                  <a:schemeClr val="accent5"/>
                </a:solidFill>
                <a:latin typeface="Bahnschrift SemiLight" panose="020B0502040204020203" pitchFamily="34" charset="0"/>
              </a:rPr>
              <a:t> nya akan kosong. Seperti terlihat pada tampilan gambar disamping.</a:t>
            </a:r>
          </a:p>
          <a:p>
            <a:r>
              <a:rPr lang="en-US" sz="3000" smtClean="0">
                <a:solidFill>
                  <a:schemeClr val="accent5"/>
                </a:solidFill>
                <a:latin typeface="Bahnschrift SemiLight" panose="020B0502040204020203" pitchFamily="34" charset="0"/>
              </a:rPr>
              <a:t>Akan berbeda dengan ketika bendahara mengklik Organisasi pada halaman utama yang sebelumnya.</a:t>
            </a:r>
            <a:endParaRPr lang="en-US" sz="3000" smtClean="0">
              <a:solidFill>
                <a:srgbClr val="0000FF"/>
              </a:solidFill>
              <a:latin typeface="Bahnschrift SemiLight"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994" y="1432577"/>
            <a:ext cx="2901143" cy="5157587"/>
          </a:xfrm>
          <a:prstGeom prst="rect">
            <a:avLst/>
          </a:prstGeom>
        </p:spPr>
      </p:pic>
    </p:spTree>
    <p:extLst>
      <p:ext uri="{BB962C8B-B14F-4D97-AF65-F5344CB8AC3E}">
        <p14:creationId xmlns:p14="http://schemas.microsoft.com/office/powerpoint/2010/main" val="20237448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8484" y="264695"/>
            <a:ext cx="10154653" cy="11069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45368" y="464204"/>
            <a:ext cx="9817769" cy="707886"/>
          </a:xfrm>
          <a:prstGeom prst="rect">
            <a:avLst/>
          </a:prstGeom>
          <a:noFill/>
        </p:spPr>
        <p:txBody>
          <a:bodyPr wrap="square" rtlCol="0">
            <a:spAutoFit/>
          </a:bodyPr>
          <a:lstStyle/>
          <a:p>
            <a:r>
              <a:rPr lang="en-US" sz="4000" b="1" smtClean="0">
                <a:solidFill>
                  <a:srgbClr val="0070C0"/>
                </a:solidFill>
                <a:latin typeface="Bookman Old Style" pitchFamily="18" charset="0"/>
              </a:rPr>
              <a:t>1. Pengguna Sebagai Bendahara</a:t>
            </a:r>
            <a:endParaRPr lang="en-US" sz="4000" b="1">
              <a:solidFill>
                <a:srgbClr val="0070C0"/>
              </a:solidFill>
              <a:latin typeface="Bookman Old Style"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808442" y="206606"/>
            <a:ext cx="5345884" cy="7421232"/>
          </a:xfrm>
          <a:prstGeom prst="rect">
            <a:avLst/>
          </a:prstGeom>
        </p:spPr>
      </p:pic>
      <p:sp>
        <p:nvSpPr>
          <p:cNvPr id="12" name="TextBox 11"/>
          <p:cNvSpPr txBox="1"/>
          <p:nvPr/>
        </p:nvSpPr>
        <p:spPr>
          <a:xfrm>
            <a:off x="5076447" y="1660354"/>
            <a:ext cx="6809874" cy="4247317"/>
          </a:xfrm>
          <a:prstGeom prst="rect">
            <a:avLst/>
          </a:prstGeom>
          <a:noFill/>
        </p:spPr>
        <p:txBody>
          <a:bodyPr wrap="square" rtlCol="0">
            <a:spAutoFit/>
          </a:bodyPr>
          <a:lstStyle/>
          <a:p>
            <a:r>
              <a:rPr lang="en-US" sz="3000" smtClean="0">
                <a:solidFill>
                  <a:schemeClr val="accent5"/>
                </a:solidFill>
                <a:latin typeface="Bahnschrift SemiLight" panose="020B0502040204020203" pitchFamily="34" charset="0"/>
              </a:rPr>
              <a:t>Tampilan </a:t>
            </a:r>
            <a:r>
              <a:rPr lang="en-US" sz="3000" smtClean="0">
                <a:solidFill>
                  <a:srgbClr val="00B0F0"/>
                </a:solidFill>
                <a:latin typeface="Bahnschrift SemiLight" panose="020B0502040204020203" pitchFamily="34" charset="0"/>
              </a:rPr>
              <a:t>Menu </a:t>
            </a:r>
            <a:r>
              <a:rPr lang="en-US" sz="3000" smtClean="0">
                <a:solidFill>
                  <a:schemeClr val="accent5"/>
                </a:solidFill>
                <a:latin typeface="Bahnschrift SemiLight" panose="020B0502040204020203" pitchFamily="34" charset="0"/>
              </a:rPr>
              <a:t>ketika bendahara mengklik </a:t>
            </a:r>
            <a:r>
              <a:rPr lang="en-US" sz="3000" smtClean="0">
                <a:solidFill>
                  <a:srgbClr val="00B0F0"/>
                </a:solidFill>
                <a:latin typeface="Bahnschrift SemiLight" panose="020B0502040204020203" pitchFamily="34" charset="0"/>
              </a:rPr>
              <a:t>Organisasi</a:t>
            </a:r>
            <a:r>
              <a:rPr lang="en-US" sz="3000" smtClean="0">
                <a:solidFill>
                  <a:schemeClr val="accent5"/>
                </a:solidFill>
                <a:latin typeface="Bahnschrift SemiLight" panose="020B0502040204020203" pitchFamily="34" charset="0"/>
              </a:rPr>
              <a:t> pada halaman utama sebelumnya. Pada halaman ini, terdapat 5 fitur baru yang dapat diakses oleh pengguna sebagai bendahara, yaitu:</a:t>
            </a:r>
          </a:p>
          <a:p>
            <a:pPr marL="457200" indent="-457200">
              <a:buFontTx/>
              <a:buChar char="-"/>
            </a:pPr>
            <a:r>
              <a:rPr lang="en-US" sz="3000" smtClean="0">
                <a:solidFill>
                  <a:schemeClr val="accent5"/>
                </a:solidFill>
                <a:latin typeface="Bahnschrift SemiLight" panose="020B0502040204020203" pitchFamily="34" charset="0"/>
              </a:rPr>
              <a:t>Dashboard		- Tracking</a:t>
            </a:r>
          </a:p>
          <a:p>
            <a:pPr marL="457200" indent="-457200">
              <a:buFontTx/>
              <a:buChar char="-"/>
            </a:pPr>
            <a:r>
              <a:rPr lang="en-US" sz="3000" smtClean="0">
                <a:solidFill>
                  <a:schemeClr val="accent5"/>
                </a:solidFill>
                <a:latin typeface="Bahnschrift SemiLight" panose="020B0502040204020203" pitchFamily="34" charset="0"/>
              </a:rPr>
              <a:t>Bendahara		- Pengaturan</a:t>
            </a:r>
          </a:p>
          <a:p>
            <a:pPr marL="457200" indent="-457200">
              <a:buFontTx/>
              <a:buChar char="-"/>
            </a:pPr>
            <a:r>
              <a:rPr lang="en-US" sz="3000" smtClean="0">
                <a:solidFill>
                  <a:schemeClr val="accent5"/>
                </a:solidFill>
                <a:latin typeface="Bahnschrift SemiLight" panose="020B0502040204020203" pitchFamily="34" charset="0"/>
              </a:rPr>
              <a:t>Anggota</a:t>
            </a:r>
            <a:endParaRPr lang="en-US" sz="3000" smtClean="0">
              <a:solidFill>
                <a:srgbClr val="0000FF"/>
              </a:solidFill>
              <a:latin typeface="Bahnschrift SemiLight"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673" y="1487222"/>
            <a:ext cx="2870405" cy="5102942"/>
          </a:xfrm>
          <a:prstGeom prst="rect">
            <a:avLst/>
          </a:prstGeom>
        </p:spPr>
      </p:pic>
    </p:spTree>
    <p:extLst>
      <p:ext uri="{BB962C8B-B14F-4D97-AF65-F5344CB8AC3E}">
        <p14:creationId xmlns:p14="http://schemas.microsoft.com/office/powerpoint/2010/main" val="14624404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8484" y="264695"/>
            <a:ext cx="10154653" cy="11069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45368" y="464204"/>
            <a:ext cx="9817769" cy="707886"/>
          </a:xfrm>
          <a:prstGeom prst="rect">
            <a:avLst/>
          </a:prstGeom>
          <a:noFill/>
        </p:spPr>
        <p:txBody>
          <a:bodyPr wrap="square" rtlCol="0">
            <a:spAutoFit/>
          </a:bodyPr>
          <a:lstStyle/>
          <a:p>
            <a:r>
              <a:rPr lang="en-US" sz="4000" b="1" smtClean="0">
                <a:solidFill>
                  <a:srgbClr val="0070C0"/>
                </a:solidFill>
                <a:latin typeface="Bookman Old Style" pitchFamily="18" charset="0"/>
              </a:rPr>
              <a:t>1. Pengguna Sebagai Bendahara</a:t>
            </a:r>
            <a:endParaRPr lang="en-US" sz="4000" b="1">
              <a:solidFill>
                <a:srgbClr val="0070C0"/>
              </a:solidFill>
              <a:latin typeface="Bookman Old Style"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808442" y="206606"/>
            <a:ext cx="5345884" cy="7421232"/>
          </a:xfrm>
          <a:prstGeom prst="rect">
            <a:avLst/>
          </a:prstGeom>
        </p:spPr>
      </p:pic>
      <p:sp>
        <p:nvSpPr>
          <p:cNvPr id="12" name="TextBox 11"/>
          <p:cNvSpPr txBox="1"/>
          <p:nvPr/>
        </p:nvSpPr>
        <p:spPr>
          <a:xfrm>
            <a:off x="5076447" y="1467850"/>
            <a:ext cx="6809874" cy="4708981"/>
          </a:xfrm>
          <a:prstGeom prst="rect">
            <a:avLst/>
          </a:prstGeom>
          <a:noFill/>
        </p:spPr>
        <p:txBody>
          <a:bodyPr wrap="square" rtlCol="0">
            <a:spAutoFit/>
          </a:bodyPr>
          <a:lstStyle/>
          <a:p>
            <a:r>
              <a:rPr lang="en-US" sz="3000" smtClean="0">
                <a:solidFill>
                  <a:schemeClr val="accent5"/>
                </a:solidFill>
                <a:latin typeface="Bahnschrift SemiLight" panose="020B0502040204020203" pitchFamily="34" charset="0"/>
              </a:rPr>
              <a:t>Untuk halaman Dashboard akan menampilkan halaman yang sama, karena ini menuju untuk dashboard dari akses aplikasi saat ini. Berbeda dengan kondisi ketika pengguna mengakses halaman untuk Bendahara misalnya, dan ingin beralih ke halaman  Dashboar, maka akan terlihat perubahan halamannya yang menuju ke halaman Dashboard.</a:t>
            </a:r>
            <a:endParaRPr lang="en-US" sz="3000" smtClean="0">
              <a:solidFill>
                <a:srgbClr val="0000FF"/>
              </a:solidFill>
              <a:latin typeface="Bahnschrift SemiLight"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4003" y="1578190"/>
            <a:ext cx="2766765" cy="4918693"/>
          </a:xfrm>
          <a:prstGeom prst="rect">
            <a:avLst/>
          </a:prstGeom>
        </p:spPr>
      </p:pic>
    </p:spTree>
    <p:extLst>
      <p:ext uri="{BB962C8B-B14F-4D97-AF65-F5344CB8AC3E}">
        <p14:creationId xmlns:p14="http://schemas.microsoft.com/office/powerpoint/2010/main" val="37235466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8484" y="264695"/>
            <a:ext cx="10154653" cy="11069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45368" y="464204"/>
            <a:ext cx="9817769" cy="707886"/>
          </a:xfrm>
          <a:prstGeom prst="rect">
            <a:avLst/>
          </a:prstGeom>
          <a:noFill/>
        </p:spPr>
        <p:txBody>
          <a:bodyPr wrap="square" rtlCol="0">
            <a:spAutoFit/>
          </a:bodyPr>
          <a:lstStyle/>
          <a:p>
            <a:r>
              <a:rPr lang="en-US" sz="4000" b="1" smtClean="0">
                <a:solidFill>
                  <a:srgbClr val="0070C0"/>
                </a:solidFill>
                <a:latin typeface="Bookman Old Style" pitchFamily="18" charset="0"/>
              </a:rPr>
              <a:t>1. Pengguna Sebagai Bendahara</a:t>
            </a:r>
            <a:endParaRPr lang="en-US" sz="4000" b="1">
              <a:solidFill>
                <a:srgbClr val="0070C0"/>
              </a:solidFill>
              <a:latin typeface="Bookman Old Style"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11789" y="189548"/>
            <a:ext cx="5345884" cy="7421232"/>
          </a:xfrm>
          <a:prstGeom prst="rect">
            <a:avLst/>
          </a:prstGeom>
        </p:spPr>
      </p:pic>
      <p:sp>
        <p:nvSpPr>
          <p:cNvPr id="7" name="TextBox 6"/>
          <p:cNvSpPr txBox="1"/>
          <p:nvPr/>
        </p:nvSpPr>
        <p:spPr>
          <a:xfrm>
            <a:off x="1912141" y="1569736"/>
            <a:ext cx="6809874" cy="4401205"/>
          </a:xfrm>
          <a:prstGeom prst="rect">
            <a:avLst/>
          </a:prstGeom>
          <a:noFill/>
        </p:spPr>
        <p:txBody>
          <a:bodyPr wrap="square" rtlCol="0">
            <a:spAutoFit/>
          </a:bodyPr>
          <a:lstStyle/>
          <a:p>
            <a:r>
              <a:rPr lang="en-US" sz="2800" smtClean="0">
                <a:solidFill>
                  <a:schemeClr val="accent5"/>
                </a:solidFill>
                <a:latin typeface="Bahnschrift SemiLight" panose="020B0502040204020203" pitchFamily="34" charset="0"/>
              </a:rPr>
              <a:t>Ketika pengguna mengklik fitur untuk </a:t>
            </a:r>
            <a:r>
              <a:rPr lang="en-US" sz="2800" smtClean="0">
                <a:solidFill>
                  <a:srgbClr val="00B0F0"/>
                </a:solidFill>
                <a:latin typeface="Bahnschrift SemiLight" panose="020B0502040204020203" pitchFamily="34" charset="0"/>
              </a:rPr>
              <a:t>Bendahara</a:t>
            </a:r>
            <a:r>
              <a:rPr lang="en-US" sz="2800" smtClean="0">
                <a:solidFill>
                  <a:schemeClr val="accent5"/>
                </a:solidFill>
                <a:latin typeface="Bahnschrift SemiLight" panose="020B0502040204020203" pitchFamily="34" charset="0"/>
              </a:rPr>
              <a:t>, maka akan terlihat seperti tampilan gambar disamping. Halaman </a:t>
            </a:r>
            <a:r>
              <a:rPr lang="en-US" sz="2800" smtClean="0">
                <a:solidFill>
                  <a:srgbClr val="00B0F0"/>
                </a:solidFill>
                <a:latin typeface="Bahnschrift SemiLight" panose="020B0502040204020203" pitchFamily="34" charset="0"/>
              </a:rPr>
              <a:t>Bendahara</a:t>
            </a:r>
            <a:r>
              <a:rPr lang="en-US" sz="2800" smtClean="0">
                <a:solidFill>
                  <a:schemeClr val="accent5"/>
                </a:solidFill>
                <a:latin typeface="Bahnschrift SemiLight" panose="020B0502040204020203" pitchFamily="34" charset="0"/>
              </a:rPr>
              <a:t> berisi informasi kontak dari Bendahara. Apabila terdapat pengguna sebagai bendahara lebih dari satu, maka akan ditampilkan Daftar Bendahara pada halaman ini. Namun, dalam case ini masih hanya ada satu pengguna sebagai bendahara yang terdaftar.</a:t>
            </a:r>
            <a:endParaRPr lang="en-US" sz="2800" smtClean="0">
              <a:solidFill>
                <a:srgbClr val="0000FF"/>
              </a:solidFill>
              <a:latin typeface="Bahnschrift SemiLight"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5347" y="1545673"/>
            <a:ext cx="2855995" cy="5077325"/>
          </a:xfrm>
          <a:prstGeom prst="rect">
            <a:avLst/>
          </a:prstGeom>
        </p:spPr>
      </p:pic>
    </p:spTree>
    <p:extLst>
      <p:ext uri="{BB962C8B-B14F-4D97-AF65-F5344CB8AC3E}">
        <p14:creationId xmlns:p14="http://schemas.microsoft.com/office/powerpoint/2010/main" val="35538261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8484" y="264695"/>
            <a:ext cx="10154653" cy="11069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45368" y="464204"/>
            <a:ext cx="9817769" cy="707886"/>
          </a:xfrm>
          <a:prstGeom prst="rect">
            <a:avLst/>
          </a:prstGeom>
          <a:noFill/>
        </p:spPr>
        <p:txBody>
          <a:bodyPr wrap="square" rtlCol="0">
            <a:spAutoFit/>
          </a:bodyPr>
          <a:lstStyle/>
          <a:p>
            <a:r>
              <a:rPr lang="en-US" sz="4000" b="1" smtClean="0">
                <a:solidFill>
                  <a:srgbClr val="0070C0"/>
                </a:solidFill>
                <a:latin typeface="Bookman Old Style" pitchFamily="18" charset="0"/>
              </a:rPr>
              <a:t>1. Pengguna Sebagai Bendahara</a:t>
            </a:r>
            <a:endParaRPr lang="en-US" sz="4000" b="1">
              <a:solidFill>
                <a:srgbClr val="0070C0"/>
              </a:solidFill>
              <a:latin typeface="Bookman Old Style"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11789" y="189548"/>
            <a:ext cx="5345884" cy="7421232"/>
          </a:xfrm>
          <a:prstGeom prst="rect">
            <a:avLst/>
          </a:prstGeom>
        </p:spPr>
      </p:pic>
      <p:sp>
        <p:nvSpPr>
          <p:cNvPr id="7" name="TextBox 6"/>
          <p:cNvSpPr txBox="1"/>
          <p:nvPr/>
        </p:nvSpPr>
        <p:spPr>
          <a:xfrm>
            <a:off x="1912141" y="1569736"/>
            <a:ext cx="6809874" cy="3970318"/>
          </a:xfrm>
          <a:prstGeom prst="rect">
            <a:avLst/>
          </a:prstGeom>
          <a:noFill/>
        </p:spPr>
        <p:txBody>
          <a:bodyPr wrap="square" rtlCol="0">
            <a:spAutoFit/>
          </a:bodyPr>
          <a:lstStyle/>
          <a:p>
            <a:r>
              <a:rPr lang="en-US" sz="2800" smtClean="0">
                <a:solidFill>
                  <a:schemeClr val="accent5"/>
                </a:solidFill>
                <a:latin typeface="Bahnschrift SemiLight" panose="020B0502040204020203" pitchFamily="34" charset="0"/>
              </a:rPr>
              <a:t>Ketika pengguna mengklik fitur untuk </a:t>
            </a:r>
            <a:r>
              <a:rPr lang="en-US" sz="2800" smtClean="0">
                <a:solidFill>
                  <a:srgbClr val="00B0F0"/>
                </a:solidFill>
                <a:latin typeface="Bahnschrift SemiLight" panose="020B0502040204020203" pitchFamily="34" charset="0"/>
              </a:rPr>
              <a:t>Anggota</a:t>
            </a:r>
            <a:r>
              <a:rPr lang="en-US" sz="2800" smtClean="0">
                <a:solidFill>
                  <a:schemeClr val="accent5"/>
                </a:solidFill>
                <a:latin typeface="Bahnschrift SemiLight" panose="020B0502040204020203" pitchFamily="34" charset="0"/>
              </a:rPr>
              <a:t>, maka akan terlihat seperti tampilan gambar disamping. Halaman </a:t>
            </a:r>
            <a:r>
              <a:rPr lang="en-US" sz="2800" smtClean="0">
                <a:solidFill>
                  <a:srgbClr val="00B0F0"/>
                </a:solidFill>
                <a:latin typeface="Bahnschrift SemiLight" panose="020B0502040204020203" pitchFamily="34" charset="0"/>
              </a:rPr>
              <a:t>Anggota</a:t>
            </a:r>
            <a:r>
              <a:rPr lang="en-US" sz="2800" smtClean="0">
                <a:solidFill>
                  <a:schemeClr val="accent5"/>
                </a:solidFill>
                <a:latin typeface="Bahnschrift SemiLight" panose="020B0502040204020203" pitchFamily="34" charset="0"/>
              </a:rPr>
              <a:t> berisi daftar  Anggota yang terdaftar pada Organisasi yang dibuat. Dalam kasus ini, karena belum ada anggota yang terdaftar pada organisasi yang ada, maka daftar anggota nya menjadi kosong.</a:t>
            </a:r>
            <a:endParaRPr lang="en-US" sz="2800" smtClean="0">
              <a:solidFill>
                <a:srgbClr val="0000FF"/>
              </a:solidFill>
              <a:latin typeface="Bahnschrift SemiLight"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4876" y="1569736"/>
            <a:ext cx="2715756" cy="4828011"/>
          </a:xfrm>
          <a:prstGeom prst="rect">
            <a:avLst/>
          </a:prstGeom>
        </p:spPr>
      </p:pic>
    </p:spTree>
    <p:extLst>
      <p:ext uri="{BB962C8B-B14F-4D97-AF65-F5344CB8AC3E}">
        <p14:creationId xmlns:p14="http://schemas.microsoft.com/office/powerpoint/2010/main" val="18920138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8484" y="264695"/>
            <a:ext cx="10154653" cy="11069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45368" y="464204"/>
            <a:ext cx="9817769" cy="707886"/>
          </a:xfrm>
          <a:prstGeom prst="rect">
            <a:avLst/>
          </a:prstGeom>
          <a:noFill/>
        </p:spPr>
        <p:txBody>
          <a:bodyPr wrap="square" rtlCol="0">
            <a:spAutoFit/>
          </a:bodyPr>
          <a:lstStyle/>
          <a:p>
            <a:r>
              <a:rPr lang="en-US" sz="4000" b="1" smtClean="0">
                <a:solidFill>
                  <a:srgbClr val="0070C0"/>
                </a:solidFill>
                <a:latin typeface="Bookman Old Style" pitchFamily="18" charset="0"/>
              </a:rPr>
              <a:t>1. Pengguna Sebagai Bendahara</a:t>
            </a:r>
            <a:endParaRPr lang="en-US" sz="4000" b="1">
              <a:solidFill>
                <a:srgbClr val="0070C0"/>
              </a:solidFill>
              <a:latin typeface="Bookman Old Style"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11789" y="189548"/>
            <a:ext cx="5345884" cy="7421232"/>
          </a:xfrm>
          <a:prstGeom prst="rect">
            <a:avLst/>
          </a:prstGeom>
        </p:spPr>
      </p:pic>
      <p:sp>
        <p:nvSpPr>
          <p:cNvPr id="7" name="TextBox 6"/>
          <p:cNvSpPr txBox="1"/>
          <p:nvPr/>
        </p:nvSpPr>
        <p:spPr>
          <a:xfrm>
            <a:off x="1912141" y="1569736"/>
            <a:ext cx="6809874" cy="3970318"/>
          </a:xfrm>
          <a:prstGeom prst="rect">
            <a:avLst/>
          </a:prstGeom>
          <a:noFill/>
        </p:spPr>
        <p:txBody>
          <a:bodyPr wrap="square" rtlCol="0">
            <a:spAutoFit/>
          </a:bodyPr>
          <a:lstStyle/>
          <a:p>
            <a:r>
              <a:rPr lang="en-US" sz="2800" smtClean="0">
                <a:solidFill>
                  <a:schemeClr val="accent5"/>
                </a:solidFill>
                <a:latin typeface="Bahnschrift SemiLight" panose="020B0502040204020203" pitchFamily="34" charset="0"/>
              </a:rPr>
              <a:t>Ketika pengguna mengklik fitur untuk </a:t>
            </a:r>
            <a:r>
              <a:rPr lang="en-US" sz="2800" smtClean="0">
                <a:solidFill>
                  <a:srgbClr val="00B0F0"/>
                </a:solidFill>
                <a:latin typeface="Bahnschrift SemiLight" panose="020B0502040204020203" pitchFamily="34" charset="0"/>
              </a:rPr>
              <a:t>Tracking</a:t>
            </a:r>
            <a:r>
              <a:rPr lang="en-US" sz="2800" smtClean="0">
                <a:solidFill>
                  <a:schemeClr val="accent5"/>
                </a:solidFill>
                <a:latin typeface="Bahnschrift SemiLight" panose="020B0502040204020203" pitchFamily="34" charset="0"/>
              </a:rPr>
              <a:t>, maka akan terlihat seperti tampilan gambar disamping. Halaman </a:t>
            </a:r>
            <a:r>
              <a:rPr lang="en-US" sz="2800" smtClean="0">
                <a:solidFill>
                  <a:srgbClr val="00B0F0"/>
                </a:solidFill>
                <a:latin typeface="Bahnschrift SemiLight" panose="020B0502040204020203" pitchFamily="34" charset="0"/>
              </a:rPr>
              <a:t>Tracking </a:t>
            </a:r>
            <a:r>
              <a:rPr lang="en-US" sz="2800" smtClean="0">
                <a:solidFill>
                  <a:schemeClr val="accent5"/>
                </a:solidFill>
                <a:latin typeface="Bahnschrift SemiLight" panose="020B0502040204020203" pitchFamily="34" charset="0"/>
              </a:rPr>
              <a:t> ini merupakan halaman yang dapat diakses oleh pengguna sebagai bendahara dalam mengolah data-data keuangan. Untuk pilihan aksesnya dapat dipilih dari fitur yang diberi lingkaran merah.</a:t>
            </a:r>
            <a:endParaRPr lang="en-US" sz="2800" smtClean="0">
              <a:solidFill>
                <a:srgbClr val="0000FF"/>
              </a:solidFill>
              <a:latin typeface="Bahnschrift SemiLight"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7473" y="1617862"/>
            <a:ext cx="2814397" cy="5003371"/>
          </a:xfrm>
          <a:prstGeom prst="rect">
            <a:avLst/>
          </a:prstGeom>
        </p:spPr>
      </p:pic>
      <p:sp>
        <p:nvSpPr>
          <p:cNvPr id="8" name="Oval 7"/>
          <p:cNvSpPr/>
          <p:nvPr/>
        </p:nvSpPr>
        <p:spPr>
          <a:xfrm>
            <a:off x="10089818" y="2334125"/>
            <a:ext cx="649705" cy="4331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65618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67264" y="0"/>
            <a:ext cx="7194884" cy="1323439"/>
          </a:xfrm>
          <a:prstGeom prst="rect">
            <a:avLst/>
          </a:prstGeom>
          <a:noFill/>
        </p:spPr>
        <p:txBody>
          <a:bodyPr wrap="square" rtlCol="0">
            <a:spAutoFit/>
          </a:bodyPr>
          <a:lstStyle/>
          <a:p>
            <a:r>
              <a:rPr lang="en-US" sz="8000" smtClean="0">
                <a:solidFill>
                  <a:schemeClr val="accent3">
                    <a:lumMod val="75000"/>
                  </a:schemeClr>
                </a:solidFill>
                <a:latin typeface="Bookman Old Style" panose="02050604050505020204" pitchFamily="18" charset="0"/>
              </a:rPr>
              <a:t>Kas Tracking</a:t>
            </a:r>
            <a:endParaRPr lang="en-US" sz="8000">
              <a:solidFill>
                <a:schemeClr val="accent3">
                  <a:lumMod val="75000"/>
                </a:schemeClr>
              </a:solidFill>
              <a:latin typeface="Bookman Old Style" panose="020506040505050202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915" y="1943575"/>
            <a:ext cx="3249202" cy="3265448"/>
          </a:xfrm>
          <a:prstGeom prst="rect">
            <a:avLst/>
          </a:prstGeom>
        </p:spPr>
      </p:pic>
      <p:sp>
        <p:nvSpPr>
          <p:cNvPr id="6" name="TextBox 5"/>
          <p:cNvSpPr txBox="1"/>
          <p:nvPr/>
        </p:nvSpPr>
        <p:spPr>
          <a:xfrm>
            <a:off x="6364705" y="1847323"/>
            <a:ext cx="5257799" cy="3785652"/>
          </a:xfrm>
          <a:prstGeom prst="rect">
            <a:avLst/>
          </a:prstGeom>
          <a:noFill/>
        </p:spPr>
        <p:txBody>
          <a:bodyPr wrap="square" rtlCol="0">
            <a:spAutoFit/>
          </a:bodyPr>
          <a:lstStyle/>
          <a:p>
            <a:r>
              <a:rPr lang="en-US" sz="3000" smtClean="0">
                <a:solidFill>
                  <a:srgbClr val="00B050"/>
                </a:solidFill>
                <a:latin typeface="Bookman Old Style" pitchFamily="18" charset="0"/>
              </a:rPr>
              <a:t>Jadilah bendahara yang jujur, dengan menerapkan transparansi data informasi terkait pemasukan dan pengeluaran dana di lingkungan organisasi kamu! </a:t>
            </a:r>
            <a:endParaRPr lang="en-US" sz="3000">
              <a:solidFill>
                <a:srgbClr val="00B050"/>
              </a:solidFill>
              <a:latin typeface="Bookman Old Style" pitchFamily="18" charset="0"/>
            </a:endParaRPr>
          </a:p>
        </p:txBody>
      </p:sp>
    </p:spTree>
    <p:extLst>
      <p:ext uri="{BB962C8B-B14F-4D97-AF65-F5344CB8AC3E}">
        <p14:creationId xmlns:p14="http://schemas.microsoft.com/office/powerpoint/2010/main" val="19618248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8484" y="264695"/>
            <a:ext cx="10154653" cy="11069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45368" y="464204"/>
            <a:ext cx="9817769" cy="707886"/>
          </a:xfrm>
          <a:prstGeom prst="rect">
            <a:avLst/>
          </a:prstGeom>
          <a:noFill/>
        </p:spPr>
        <p:txBody>
          <a:bodyPr wrap="square" rtlCol="0">
            <a:spAutoFit/>
          </a:bodyPr>
          <a:lstStyle/>
          <a:p>
            <a:r>
              <a:rPr lang="en-US" sz="4000" b="1" smtClean="0">
                <a:solidFill>
                  <a:srgbClr val="0070C0"/>
                </a:solidFill>
                <a:latin typeface="Bookman Old Style" pitchFamily="18" charset="0"/>
              </a:rPr>
              <a:t>1. Pengguna Sebagai Bendahara</a:t>
            </a:r>
            <a:endParaRPr lang="en-US" sz="4000" b="1">
              <a:solidFill>
                <a:srgbClr val="0070C0"/>
              </a:solidFill>
              <a:latin typeface="Bookman Old Style"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87989" y="41158"/>
            <a:ext cx="5345884" cy="7718011"/>
          </a:xfrm>
          <a:prstGeom prst="rect">
            <a:avLst/>
          </a:prstGeom>
        </p:spPr>
      </p:pic>
      <p:sp>
        <p:nvSpPr>
          <p:cNvPr id="7" name="TextBox 6"/>
          <p:cNvSpPr txBox="1"/>
          <p:nvPr/>
        </p:nvSpPr>
        <p:spPr>
          <a:xfrm>
            <a:off x="1743700" y="1497547"/>
            <a:ext cx="7079458" cy="4401205"/>
          </a:xfrm>
          <a:prstGeom prst="rect">
            <a:avLst/>
          </a:prstGeom>
          <a:noFill/>
        </p:spPr>
        <p:txBody>
          <a:bodyPr wrap="square" rtlCol="0">
            <a:spAutoFit/>
          </a:bodyPr>
          <a:lstStyle/>
          <a:p>
            <a:r>
              <a:rPr lang="en-US" sz="2800" smtClean="0">
                <a:solidFill>
                  <a:schemeClr val="accent5"/>
                </a:solidFill>
                <a:latin typeface="Bahnschrift SemiLight" panose="020B0502040204020203" pitchFamily="34" charset="0"/>
              </a:rPr>
              <a:t>Pilihannya terdiri dari 4 pilihan akses yaitu ada Pemasukan untuk melihat informasi keuangan tentang pemasukan, ada Pengeluaran, Tunggakan dan Kesalahan. Untuk Ke empat fitur ini akan menampilkan halaman yang berbeda ketika di klik. Namun dalam kasus ini, belum ada data-data yang dimasukkan sehingga beberapa halaman terlihat kosong. Tampilannya  pada slide selanjutnya.</a:t>
            </a:r>
            <a:endParaRPr lang="en-US" sz="2800" smtClean="0">
              <a:solidFill>
                <a:srgbClr val="0000FF"/>
              </a:solidFill>
              <a:latin typeface="Bahnschrift SemiLight"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9347" y="1569738"/>
            <a:ext cx="2814396" cy="5003370"/>
          </a:xfrm>
          <a:prstGeom prst="rect">
            <a:avLst/>
          </a:prstGeom>
        </p:spPr>
      </p:pic>
    </p:spTree>
    <p:extLst>
      <p:ext uri="{BB962C8B-B14F-4D97-AF65-F5344CB8AC3E}">
        <p14:creationId xmlns:p14="http://schemas.microsoft.com/office/powerpoint/2010/main" val="22063440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767" y="323961"/>
            <a:ext cx="3188117" cy="5667764"/>
          </a:xfrm>
          <a:prstGeom prst="rect">
            <a:avLst/>
          </a:prstGeom>
        </p:spPr>
      </p:pic>
      <p:sp>
        <p:nvSpPr>
          <p:cNvPr id="3" name="TextBox 2"/>
          <p:cNvSpPr txBox="1"/>
          <p:nvPr/>
        </p:nvSpPr>
        <p:spPr>
          <a:xfrm>
            <a:off x="2165683" y="5991727"/>
            <a:ext cx="2165684" cy="461665"/>
          </a:xfrm>
          <a:prstGeom prst="rect">
            <a:avLst/>
          </a:prstGeom>
          <a:noFill/>
        </p:spPr>
        <p:txBody>
          <a:bodyPr wrap="square" rtlCol="0">
            <a:spAutoFit/>
          </a:bodyPr>
          <a:lstStyle/>
          <a:p>
            <a:r>
              <a:rPr lang="en-US" sz="2400" smtClean="0">
                <a:solidFill>
                  <a:srgbClr val="FF0000"/>
                </a:solidFill>
                <a:latin typeface="Bookman Old Style" pitchFamily="18" charset="0"/>
              </a:rPr>
              <a:t>Pengeluaran</a:t>
            </a:r>
            <a:endParaRPr lang="en-US" sz="2400">
              <a:solidFill>
                <a:srgbClr val="FF0000"/>
              </a:solidFill>
              <a:latin typeface="Bookman Old Style"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705" y="366740"/>
            <a:ext cx="3164054" cy="562498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3620" y="366739"/>
            <a:ext cx="3164054" cy="5624985"/>
          </a:xfrm>
          <a:prstGeom prst="rect">
            <a:avLst/>
          </a:prstGeom>
        </p:spPr>
      </p:pic>
      <p:sp>
        <p:nvSpPr>
          <p:cNvPr id="6" name="TextBox 5"/>
          <p:cNvSpPr txBox="1"/>
          <p:nvPr/>
        </p:nvSpPr>
        <p:spPr>
          <a:xfrm>
            <a:off x="9367523" y="6144127"/>
            <a:ext cx="1856248" cy="461665"/>
          </a:xfrm>
          <a:prstGeom prst="rect">
            <a:avLst/>
          </a:prstGeom>
          <a:noFill/>
        </p:spPr>
        <p:txBody>
          <a:bodyPr wrap="square" rtlCol="0">
            <a:spAutoFit/>
          </a:bodyPr>
          <a:lstStyle/>
          <a:p>
            <a:r>
              <a:rPr lang="en-US" sz="2400" smtClean="0">
                <a:solidFill>
                  <a:srgbClr val="FF0000"/>
                </a:solidFill>
                <a:latin typeface="Bookman Old Style" pitchFamily="18" charset="0"/>
              </a:rPr>
              <a:t>Kesalahan</a:t>
            </a:r>
            <a:endParaRPr lang="en-US" sz="2400">
              <a:solidFill>
                <a:srgbClr val="FF0000"/>
              </a:solidFill>
              <a:latin typeface="Bookman Old Style" pitchFamily="18" charset="0"/>
            </a:endParaRPr>
          </a:p>
        </p:txBody>
      </p:sp>
      <p:sp>
        <p:nvSpPr>
          <p:cNvPr id="7" name="TextBox 6"/>
          <p:cNvSpPr txBox="1"/>
          <p:nvPr/>
        </p:nvSpPr>
        <p:spPr>
          <a:xfrm>
            <a:off x="5720890" y="6136106"/>
            <a:ext cx="2165684" cy="461665"/>
          </a:xfrm>
          <a:prstGeom prst="rect">
            <a:avLst/>
          </a:prstGeom>
          <a:noFill/>
        </p:spPr>
        <p:txBody>
          <a:bodyPr wrap="square" rtlCol="0">
            <a:spAutoFit/>
          </a:bodyPr>
          <a:lstStyle/>
          <a:p>
            <a:r>
              <a:rPr lang="en-US" sz="2400" smtClean="0">
                <a:solidFill>
                  <a:srgbClr val="FF0000"/>
                </a:solidFill>
                <a:latin typeface="Bookman Old Style" pitchFamily="18" charset="0"/>
              </a:rPr>
              <a:t>Tunggakan</a:t>
            </a:r>
            <a:endParaRPr lang="en-US" sz="2400">
              <a:solidFill>
                <a:srgbClr val="FF0000"/>
              </a:solidFill>
              <a:latin typeface="Bookman Old Style" pitchFamily="18" charset="0"/>
            </a:endParaRPr>
          </a:p>
        </p:txBody>
      </p:sp>
    </p:spTree>
    <p:extLst>
      <p:ext uri="{BB962C8B-B14F-4D97-AF65-F5344CB8AC3E}">
        <p14:creationId xmlns:p14="http://schemas.microsoft.com/office/powerpoint/2010/main" val="31555258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8484" y="264695"/>
            <a:ext cx="10154653" cy="11069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45368" y="464204"/>
            <a:ext cx="9817769" cy="707886"/>
          </a:xfrm>
          <a:prstGeom prst="rect">
            <a:avLst/>
          </a:prstGeom>
          <a:noFill/>
        </p:spPr>
        <p:txBody>
          <a:bodyPr wrap="square" rtlCol="0">
            <a:spAutoFit/>
          </a:bodyPr>
          <a:lstStyle/>
          <a:p>
            <a:r>
              <a:rPr lang="en-US" sz="4000" b="1" smtClean="0">
                <a:solidFill>
                  <a:srgbClr val="0070C0"/>
                </a:solidFill>
                <a:latin typeface="Bookman Old Style" pitchFamily="18" charset="0"/>
              </a:rPr>
              <a:t>1. Pengguna Sebagai Bendahara</a:t>
            </a:r>
            <a:endParaRPr lang="en-US" sz="4000" b="1">
              <a:solidFill>
                <a:srgbClr val="0070C0"/>
              </a:solidFill>
              <a:latin typeface="Bookman Old Style"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27832" y="101316"/>
            <a:ext cx="5345884" cy="759769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7433" y="1497547"/>
            <a:ext cx="2955006" cy="5253344"/>
          </a:xfrm>
          <a:prstGeom prst="rect">
            <a:avLst/>
          </a:prstGeom>
        </p:spPr>
      </p:pic>
      <p:sp>
        <p:nvSpPr>
          <p:cNvPr id="8" name="TextBox 7"/>
          <p:cNvSpPr txBox="1"/>
          <p:nvPr/>
        </p:nvSpPr>
        <p:spPr>
          <a:xfrm>
            <a:off x="1912141" y="1569736"/>
            <a:ext cx="6809874" cy="4401205"/>
          </a:xfrm>
          <a:prstGeom prst="rect">
            <a:avLst/>
          </a:prstGeom>
          <a:noFill/>
        </p:spPr>
        <p:txBody>
          <a:bodyPr wrap="square" rtlCol="0">
            <a:spAutoFit/>
          </a:bodyPr>
          <a:lstStyle/>
          <a:p>
            <a:r>
              <a:rPr lang="en-US" sz="2800" smtClean="0">
                <a:solidFill>
                  <a:schemeClr val="accent5"/>
                </a:solidFill>
                <a:latin typeface="Bahnschrift SemiLight" panose="020B0502040204020203" pitchFamily="34" charset="0"/>
              </a:rPr>
              <a:t>Ketika pengguna mengklik fitur untuk </a:t>
            </a:r>
            <a:r>
              <a:rPr lang="en-US" sz="2800" smtClean="0">
                <a:solidFill>
                  <a:srgbClr val="00B0F0"/>
                </a:solidFill>
                <a:latin typeface="Bahnschrift SemiLight" panose="020B0502040204020203" pitchFamily="34" charset="0"/>
              </a:rPr>
              <a:t>Pengaturan</a:t>
            </a:r>
            <a:r>
              <a:rPr lang="en-US" sz="2800" smtClean="0">
                <a:solidFill>
                  <a:schemeClr val="accent5"/>
                </a:solidFill>
                <a:latin typeface="Bahnschrift SemiLight" panose="020B0502040204020203" pitchFamily="34" charset="0"/>
              </a:rPr>
              <a:t>, maka akan terlihat seperti tampilan gambar disamping. Halaman </a:t>
            </a:r>
            <a:r>
              <a:rPr lang="en-US" sz="2800">
                <a:solidFill>
                  <a:srgbClr val="00B0F0"/>
                </a:solidFill>
                <a:latin typeface="Bahnschrift SemiLight" panose="020B0502040204020203" pitchFamily="34" charset="0"/>
              </a:rPr>
              <a:t>Pengaturan </a:t>
            </a:r>
            <a:r>
              <a:rPr lang="en-US" sz="2800" smtClean="0">
                <a:solidFill>
                  <a:schemeClr val="accent5"/>
                </a:solidFill>
                <a:latin typeface="Bahnschrift SemiLight" panose="020B0502040204020203" pitchFamily="34" charset="0"/>
              </a:rPr>
              <a:t>berisi informasi mengenai Organisasi yang ada. Pada pengaturan ini, pengguna sebagai bendahara dapat melakukan edit data dan informasi terhadap Organisasi yang ditanganinya. Dan menyimpan perubahannya dengan mengklik button </a:t>
            </a:r>
            <a:r>
              <a:rPr lang="en-US" sz="2800" smtClean="0">
                <a:solidFill>
                  <a:srgbClr val="00B0F0"/>
                </a:solidFill>
                <a:latin typeface="Bahnschrift SemiLight" panose="020B0502040204020203" pitchFamily="34" charset="0"/>
              </a:rPr>
              <a:t>Simpan Perubahan.</a:t>
            </a:r>
          </a:p>
        </p:txBody>
      </p:sp>
    </p:spTree>
    <p:extLst>
      <p:ext uri="{BB962C8B-B14F-4D97-AF65-F5344CB8AC3E}">
        <p14:creationId xmlns:p14="http://schemas.microsoft.com/office/powerpoint/2010/main" val="32186491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8484" y="264695"/>
            <a:ext cx="10154653" cy="11069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45368" y="464204"/>
            <a:ext cx="9817769" cy="707886"/>
          </a:xfrm>
          <a:prstGeom prst="rect">
            <a:avLst/>
          </a:prstGeom>
          <a:noFill/>
        </p:spPr>
        <p:txBody>
          <a:bodyPr wrap="square" rtlCol="0">
            <a:spAutoFit/>
          </a:bodyPr>
          <a:lstStyle/>
          <a:p>
            <a:r>
              <a:rPr lang="en-US" sz="4000" b="1" smtClean="0">
                <a:solidFill>
                  <a:srgbClr val="0070C0"/>
                </a:solidFill>
                <a:latin typeface="Bookman Old Style" pitchFamily="18" charset="0"/>
              </a:rPr>
              <a:t>1. Pengguna Sebagai Bendahara</a:t>
            </a:r>
            <a:endParaRPr lang="en-US" sz="4000" b="1">
              <a:solidFill>
                <a:srgbClr val="0070C0"/>
              </a:solidFill>
              <a:latin typeface="Bookman Old Style"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27832" y="101316"/>
            <a:ext cx="5345884" cy="7597696"/>
          </a:xfrm>
          <a:prstGeom prst="rect">
            <a:avLst/>
          </a:prstGeom>
        </p:spPr>
      </p:pic>
      <p:sp>
        <p:nvSpPr>
          <p:cNvPr id="8" name="TextBox 7"/>
          <p:cNvSpPr txBox="1"/>
          <p:nvPr/>
        </p:nvSpPr>
        <p:spPr>
          <a:xfrm>
            <a:off x="1912141" y="1690051"/>
            <a:ext cx="6809874" cy="3970318"/>
          </a:xfrm>
          <a:prstGeom prst="rect">
            <a:avLst/>
          </a:prstGeom>
          <a:noFill/>
        </p:spPr>
        <p:txBody>
          <a:bodyPr wrap="square" rtlCol="0">
            <a:spAutoFit/>
          </a:bodyPr>
          <a:lstStyle/>
          <a:p>
            <a:r>
              <a:rPr lang="en-US" sz="2800" smtClean="0">
                <a:solidFill>
                  <a:schemeClr val="accent5"/>
                </a:solidFill>
                <a:latin typeface="Bahnschrift SemiLight" panose="020B0502040204020203" pitchFamily="34" charset="0"/>
              </a:rPr>
              <a:t>Tampilan gambar disamping merupakan tampilan dari menu utama dari Organisasi ketika di klik. Memuat rangkuman pengolahan data keuangan dari Organisasi yang ditangani oleh pengguna sebagai bendahara dan informasi mengenai Aktivitas Terbaru yang dilakukan oleh pengguna sebagai bendahara.</a:t>
            </a:r>
            <a:endParaRPr lang="en-US" sz="2800" smtClean="0">
              <a:solidFill>
                <a:srgbClr val="00B0F0"/>
              </a:solidFill>
              <a:latin typeface="Bahnschrift SemiLight"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685" y="1569736"/>
            <a:ext cx="2703938" cy="4807001"/>
          </a:xfrm>
          <a:prstGeom prst="rect">
            <a:avLst/>
          </a:prstGeom>
        </p:spPr>
      </p:pic>
    </p:spTree>
    <p:extLst>
      <p:ext uri="{BB962C8B-B14F-4D97-AF65-F5344CB8AC3E}">
        <p14:creationId xmlns:p14="http://schemas.microsoft.com/office/powerpoint/2010/main" val="2736620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07106" y="3521241"/>
            <a:ext cx="7952874" cy="128336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title"/>
          </p:nvPr>
        </p:nvSpPr>
        <p:spPr>
          <a:xfrm>
            <a:off x="2261937" y="1475873"/>
            <a:ext cx="8695175" cy="1371600"/>
          </a:xfrm>
        </p:spPr>
        <p:txBody>
          <a:bodyPr/>
          <a:lstStyle/>
          <a:p>
            <a:r>
              <a:rPr lang="en-US" sz="3500" smtClean="0">
                <a:solidFill>
                  <a:srgbClr val="7030A0"/>
                </a:solidFill>
                <a:latin typeface="Bookman Old Style" pitchFamily="18" charset="0"/>
              </a:rPr>
              <a:t>1. Pengguna Sebagai Bendahara</a:t>
            </a:r>
            <a:endParaRPr lang="en-US" sz="3500">
              <a:solidFill>
                <a:srgbClr val="7030A0"/>
              </a:solidFill>
              <a:latin typeface="Bookman Old Style" pitchFamily="18" charset="0"/>
            </a:endParaRPr>
          </a:p>
        </p:txBody>
      </p:sp>
      <p:sp>
        <p:nvSpPr>
          <p:cNvPr id="7" name="Title 1"/>
          <p:cNvSpPr txBox="1">
            <a:spLocks/>
          </p:cNvSpPr>
          <p:nvPr/>
        </p:nvSpPr>
        <p:spPr>
          <a:xfrm>
            <a:off x="2069432" y="3039979"/>
            <a:ext cx="8494294" cy="1371600"/>
          </a:xfrm>
          <a:prstGeom prst="rect">
            <a:avLst/>
          </a:prstGeom>
          <a:effectLst/>
        </p:spPr>
        <p:txBody>
          <a:bodyPr vert="horz" lIns="91440" tIns="45720" rIns="91440" bIns="45720" rtlCol="0" anchor="b">
            <a:normAutofit/>
          </a:bodyPr>
          <a:lstStyle>
            <a:lvl1pPr algn="ctr" defTabSz="457200" rtl="0" eaLnBrk="1" latinLnBrk="0" hangingPunct="1">
              <a:spcBef>
                <a:spcPct val="0"/>
              </a:spcBef>
              <a:buNone/>
              <a:defRPr sz="28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500">
                <a:solidFill>
                  <a:srgbClr val="7030A0"/>
                </a:solidFill>
                <a:latin typeface="Bookman Old Style" pitchFamily="18" charset="0"/>
              </a:rPr>
              <a:t>2</a:t>
            </a:r>
            <a:r>
              <a:rPr lang="en-US" sz="3500" smtClean="0">
                <a:solidFill>
                  <a:srgbClr val="7030A0"/>
                </a:solidFill>
                <a:latin typeface="Bookman Old Style" pitchFamily="18" charset="0"/>
              </a:rPr>
              <a:t>. Pengguna Sebagai Anggota</a:t>
            </a:r>
            <a:endParaRPr lang="en-US" sz="3500">
              <a:solidFill>
                <a:srgbClr val="7030A0"/>
              </a:solidFill>
              <a:latin typeface="Bookman Old Style" pitchFamily="18" charset="0"/>
            </a:endParaRPr>
          </a:p>
        </p:txBody>
      </p:sp>
    </p:spTree>
    <p:extLst>
      <p:ext uri="{BB962C8B-B14F-4D97-AF65-F5344CB8AC3E}">
        <p14:creationId xmlns:p14="http://schemas.microsoft.com/office/powerpoint/2010/main" val="38325412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8484" y="264695"/>
            <a:ext cx="10154653" cy="11069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45368" y="464204"/>
            <a:ext cx="9817769" cy="707886"/>
          </a:xfrm>
          <a:prstGeom prst="rect">
            <a:avLst/>
          </a:prstGeom>
          <a:noFill/>
        </p:spPr>
        <p:txBody>
          <a:bodyPr wrap="square" rtlCol="0">
            <a:spAutoFit/>
          </a:bodyPr>
          <a:lstStyle/>
          <a:p>
            <a:r>
              <a:rPr lang="en-US" sz="4000" b="1">
                <a:solidFill>
                  <a:srgbClr val="0070C0"/>
                </a:solidFill>
                <a:latin typeface="Bookman Old Style" pitchFamily="18" charset="0"/>
              </a:rPr>
              <a:t>2</a:t>
            </a:r>
            <a:r>
              <a:rPr lang="en-US" sz="4000" b="1" smtClean="0">
                <a:solidFill>
                  <a:srgbClr val="0070C0"/>
                </a:solidFill>
                <a:latin typeface="Bookman Old Style" pitchFamily="18" charset="0"/>
              </a:rPr>
              <a:t>. </a:t>
            </a:r>
            <a:r>
              <a:rPr lang="en-US" sz="4000" b="1" smtClean="0">
                <a:solidFill>
                  <a:srgbClr val="0070C0"/>
                </a:solidFill>
                <a:latin typeface="Bookman Old Style" pitchFamily="18" charset="0"/>
              </a:rPr>
              <a:t>Pengguna Sebagai Anggota</a:t>
            </a:r>
            <a:endParaRPr lang="en-US" sz="4000" b="1">
              <a:solidFill>
                <a:srgbClr val="0070C0"/>
              </a:solidFill>
              <a:latin typeface="Bookman Old Style"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405261" y="137557"/>
            <a:ext cx="5345884" cy="7421232"/>
          </a:xfrm>
          <a:prstGeom prst="rect">
            <a:avLst/>
          </a:prstGeom>
        </p:spPr>
      </p:pic>
      <p:sp>
        <p:nvSpPr>
          <p:cNvPr id="9" name="TextBox 8"/>
          <p:cNvSpPr txBox="1"/>
          <p:nvPr/>
        </p:nvSpPr>
        <p:spPr>
          <a:xfrm>
            <a:off x="1925053" y="1777000"/>
            <a:ext cx="6197127" cy="3785652"/>
          </a:xfrm>
          <a:prstGeom prst="rect">
            <a:avLst/>
          </a:prstGeom>
          <a:noFill/>
        </p:spPr>
        <p:txBody>
          <a:bodyPr wrap="square" rtlCol="0">
            <a:spAutoFit/>
          </a:bodyPr>
          <a:lstStyle/>
          <a:p>
            <a:r>
              <a:rPr lang="en-US" sz="3000" smtClean="0">
                <a:solidFill>
                  <a:schemeClr val="accent4">
                    <a:lumMod val="50000"/>
                  </a:schemeClr>
                </a:solidFill>
                <a:latin typeface="Bahnschrift SemiLight" panose="020B0502040204020203" pitchFamily="34" charset="0"/>
              </a:rPr>
              <a:t>Halaman pertama ketika akan login untuk role sebagai Anggota. </a:t>
            </a:r>
          </a:p>
          <a:p>
            <a:r>
              <a:rPr lang="en-US" sz="3000" smtClean="0">
                <a:solidFill>
                  <a:schemeClr val="accent4">
                    <a:lumMod val="50000"/>
                  </a:schemeClr>
                </a:solidFill>
                <a:latin typeface="Bahnschrift SemiLight" panose="020B0502040204020203" pitchFamily="34" charset="0"/>
              </a:rPr>
              <a:t>Pada halaman ini, pengguna sebagai anggota diminta untuk memasukkan  </a:t>
            </a:r>
            <a:r>
              <a:rPr lang="en-US" sz="3000" smtClean="0">
                <a:solidFill>
                  <a:schemeClr val="accent5"/>
                </a:solidFill>
                <a:latin typeface="Bahnschrift SemiLight" panose="020B0502040204020203" pitchFamily="34" charset="0"/>
              </a:rPr>
              <a:t>ID Anggota</a:t>
            </a:r>
            <a:r>
              <a:rPr lang="en-US" sz="3000" smtClean="0">
                <a:solidFill>
                  <a:schemeClr val="accent4">
                    <a:lumMod val="50000"/>
                  </a:schemeClr>
                </a:solidFill>
                <a:latin typeface="Bahnschrift SemiLight" panose="020B0502040204020203" pitchFamily="34" charset="0"/>
              </a:rPr>
              <a:t> dan </a:t>
            </a:r>
            <a:r>
              <a:rPr lang="en-US" sz="3000" smtClean="0">
                <a:solidFill>
                  <a:schemeClr val="accent5"/>
                </a:solidFill>
                <a:latin typeface="Bahnschrift SemiLight" panose="020B0502040204020203" pitchFamily="34" charset="0"/>
              </a:rPr>
              <a:t>Keys</a:t>
            </a:r>
            <a:r>
              <a:rPr lang="en-US" sz="3000" smtClean="0">
                <a:solidFill>
                  <a:schemeClr val="accent4">
                    <a:lumMod val="50000"/>
                  </a:schemeClr>
                </a:solidFill>
                <a:latin typeface="Bahnschrift SemiLight" panose="020B0502040204020203" pitchFamily="34" charset="0"/>
              </a:rPr>
              <a:t>. Kemudian pengguna dapat menekan button </a:t>
            </a:r>
            <a:r>
              <a:rPr lang="en-US" sz="3000" smtClean="0">
                <a:solidFill>
                  <a:srgbClr val="00B0F0"/>
                </a:solidFill>
                <a:latin typeface="Bahnschrift SemiLight" panose="020B0502040204020203" pitchFamily="34" charset="0"/>
              </a:rPr>
              <a:t>Masuk</a:t>
            </a:r>
            <a:r>
              <a:rPr lang="en-US" sz="3000" smtClean="0">
                <a:solidFill>
                  <a:schemeClr val="accent4">
                    <a:lumMod val="50000"/>
                  </a:schemeClr>
                </a:solidFill>
                <a:latin typeface="Bahnschrift SemiLight" panose="020B0502040204020203" pitchFamily="34" charset="0"/>
              </a:rPr>
              <a:t> untuk bisa masuk dan mengakses aplikasi.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0693" y="1467853"/>
            <a:ext cx="2929937" cy="5208778"/>
          </a:xfrm>
          <a:prstGeom prst="rect">
            <a:avLst/>
          </a:prstGeom>
        </p:spPr>
      </p:pic>
    </p:spTree>
    <p:extLst>
      <p:ext uri="{BB962C8B-B14F-4D97-AF65-F5344CB8AC3E}">
        <p14:creationId xmlns:p14="http://schemas.microsoft.com/office/powerpoint/2010/main" val="32937226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8484" y="264695"/>
            <a:ext cx="10154653" cy="11069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45368" y="464204"/>
            <a:ext cx="9817769" cy="707886"/>
          </a:xfrm>
          <a:prstGeom prst="rect">
            <a:avLst/>
          </a:prstGeom>
          <a:noFill/>
        </p:spPr>
        <p:txBody>
          <a:bodyPr wrap="square" rtlCol="0">
            <a:spAutoFit/>
          </a:bodyPr>
          <a:lstStyle/>
          <a:p>
            <a:r>
              <a:rPr lang="en-US" sz="4000" b="1">
                <a:solidFill>
                  <a:srgbClr val="0070C0"/>
                </a:solidFill>
                <a:latin typeface="Bookman Old Style" pitchFamily="18" charset="0"/>
              </a:rPr>
              <a:t>2</a:t>
            </a:r>
            <a:r>
              <a:rPr lang="en-US" sz="4000" b="1" smtClean="0">
                <a:solidFill>
                  <a:srgbClr val="0070C0"/>
                </a:solidFill>
                <a:latin typeface="Bookman Old Style" pitchFamily="18" charset="0"/>
              </a:rPr>
              <a:t>. Pengguna Sebagai Anggota</a:t>
            </a:r>
            <a:endParaRPr lang="en-US" sz="4000" b="1">
              <a:solidFill>
                <a:srgbClr val="0070C0"/>
              </a:solidFill>
              <a:latin typeface="Bookman Old Style"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405261" y="137557"/>
            <a:ext cx="5345884" cy="7421232"/>
          </a:xfrm>
          <a:prstGeom prst="rect">
            <a:avLst/>
          </a:prstGeom>
        </p:spPr>
      </p:pic>
      <p:sp>
        <p:nvSpPr>
          <p:cNvPr id="9" name="TextBox 8"/>
          <p:cNvSpPr txBox="1"/>
          <p:nvPr/>
        </p:nvSpPr>
        <p:spPr>
          <a:xfrm>
            <a:off x="1925053" y="1777000"/>
            <a:ext cx="6197127" cy="3785652"/>
          </a:xfrm>
          <a:prstGeom prst="rect">
            <a:avLst/>
          </a:prstGeom>
          <a:noFill/>
        </p:spPr>
        <p:txBody>
          <a:bodyPr wrap="square" rtlCol="0">
            <a:spAutoFit/>
          </a:bodyPr>
          <a:lstStyle/>
          <a:p>
            <a:r>
              <a:rPr lang="en-US" sz="3000" smtClean="0">
                <a:solidFill>
                  <a:schemeClr val="accent4">
                    <a:lumMod val="50000"/>
                  </a:schemeClr>
                </a:solidFill>
                <a:latin typeface="Bahnschrift SemiLight" panose="020B0502040204020203" pitchFamily="34" charset="0"/>
              </a:rPr>
              <a:t>Untuk halaman ketika berhasil login akan menampilkan halaman dengan Daftar Organisasi yang diikuti. Namun dalam kasus ini karena belum ada Organisasi yang diikuti, maka daftarnya berisi halaman yang kosong seperti pada tampilan gambar disamping.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9501" y="1515978"/>
            <a:ext cx="2774784" cy="4932948"/>
          </a:xfrm>
          <a:prstGeom prst="rect">
            <a:avLst/>
          </a:prstGeom>
        </p:spPr>
      </p:pic>
    </p:spTree>
    <p:extLst>
      <p:ext uri="{BB962C8B-B14F-4D97-AF65-F5344CB8AC3E}">
        <p14:creationId xmlns:p14="http://schemas.microsoft.com/office/powerpoint/2010/main" val="39646480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8484" y="264695"/>
            <a:ext cx="10154653" cy="11069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45368" y="464204"/>
            <a:ext cx="9817769" cy="707886"/>
          </a:xfrm>
          <a:prstGeom prst="rect">
            <a:avLst/>
          </a:prstGeom>
          <a:noFill/>
        </p:spPr>
        <p:txBody>
          <a:bodyPr wrap="square" rtlCol="0">
            <a:spAutoFit/>
          </a:bodyPr>
          <a:lstStyle/>
          <a:p>
            <a:r>
              <a:rPr lang="en-US" sz="4000" b="1">
                <a:solidFill>
                  <a:srgbClr val="0070C0"/>
                </a:solidFill>
                <a:latin typeface="Bookman Old Style" pitchFamily="18" charset="0"/>
              </a:rPr>
              <a:t>2</a:t>
            </a:r>
            <a:r>
              <a:rPr lang="en-US" sz="4000" b="1" smtClean="0">
                <a:solidFill>
                  <a:srgbClr val="0070C0"/>
                </a:solidFill>
                <a:latin typeface="Bookman Old Style" pitchFamily="18" charset="0"/>
              </a:rPr>
              <a:t>. Pengguna Sebagai Anggota</a:t>
            </a:r>
            <a:endParaRPr lang="en-US" sz="4000" b="1">
              <a:solidFill>
                <a:srgbClr val="0070C0"/>
              </a:solidFill>
              <a:latin typeface="Bookman Old Style"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676959" y="137557"/>
            <a:ext cx="5345884" cy="7421232"/>
          </a:xfrm>
          <a:prstGeom prst="rect">
            <a:avLst/>
          </a:prstGeom>
        </p:spPr>
      </p:pic>
      <p:sp>
        <p:nvSpPr>
          <p:cNvPr id="9" name="TextBox 8"/>
          <p:cNvSpPr txBox="1"/>
          <p:nvPr/>
        </p:nvSpPr>
        <p:spPr>
          <a:xfrm>
            <a:off x="5323525" y="1371600"/>
            <a:ext cx="6197127" cy="4708981"/>
          </a:xfrm>
          <a:prstGeom prst="rect">
            <a:avLst/>
          </a:prstGeom>
          <a:noFill/>
        </p:spPr>
        <p:txBody>
          <a:bodyPr wrap="square" rtlCol="0">
            <a:spAutoFit/>
          </a:bodyPr>
          <a:lstStyle/>
          <a:p>
            <a:r>
              <a:rPr lang="en-US" sz="3000" smtClean="0">
                <a:solidFill>
                  <a:schemeClr val="accent4">
                    <a:lumMod val="50000"/>
                  </a:schemeClr>
                </a:solidFill>
                <a:latin typeface="Bahnschrift SemiLight" panose="020B0502040204020203" pitchFamily="34" charset="0"/>
              </a:rPr>
              <a:t>Karena aplikasi yang kami buat masih banyak kekurangan, maka untuk beberapa fitur masih ada yang tidak sesuai. </a:t>
            </a:r>
          </a:p>
          <a:p>
            <a:r>
              <a:rPr lang="en-US" sz="3000" smtClean="0">
                <a:solidFill>
                  <a:schemeClr val="accent4">
                    <a:lumMod val="50000"/>
                  </a:schemeClr>
                </a:solidFill>
                <a:latin typeface="Bahnschrift SemiLight" panose="020B0502040204020203" pitchFamily="34" charset="0"/>
              </a:rPr>
              <a:t>Untuk tampilan disamping, ketika di klik tanda </a:t>
            </a:r>
            <a:r>
              <a:rPr lang="en-US" sz="3000" smtClean="0">
                <a:solidFill>
                  <a:srgbClr val="00B0F0"/>
                </a:solidFill>
                <a:latin typeface="Bahnschrift SemiLight" panose="020B0502040204020203" pitchFamily="34" charset="0"/>
              </a:rPr>
              <a:t>+</a:t>
            </a:r>
            <a:r>
              <a:rPr lang="en-US" sz="3000" smtClean="0">
                <a:solidFill>
                  <a:schemeClr val="accent4">
                    <a:lumMod val="50000"/>
                  </a:schemeClr>
                </a:solidFill>
                <a:latin typeface="Bahnschrift SemiLight" panose="020B0502040204020203" pitchFamily="34" charset="0"/>
              </a:rPr>
              <a:t> pada halaman sebelumnya, maka dialihkan untuk membuat Organisasi Baru. Sedangkan role nya bukan sebagai Bendahara.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547" y="1491915"/>
            <a:ext cx="2896602" cy="5149515"/>
          </a:xfrm>
          <a:prstGeom prst="rect">
            <a:avLst/>
          </a:prstGeom>
        </p:spPr>
      </p:pic>
    </p:spTree>
    <p:extLst>
      <p:ext uri="{BB962C8B-B14F-4D97-AF65-F5344CB8AC3E}">
        <p14:creationId xmlns:p14="http://schemas.microsoft.com/office/powerpoint/2010/main" val="8378273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117560" y="-433136"/>
            <a:ext cx="5943598" cy="7772399"/>
          </a:xfrm>
          <a:prstGeom prst="rect">
            <a:avLst/>
          </a:prstGeom>
        </p:spPr>
      </p:pic>
      <p:sp>
        <p:nvSpPr>
          <p:cNvPr id="3" name="TextBox 2"/>
          <p:cNvSpPr txBox="1"/>
          <p:nvPr/>
        </p:nvSpPr>
        <p:spPr>
          <a:xfrm>
            <a:off x="1674829" y="1135976"/>
            <a:ext cx="6867594" cy="4247317"/>
          </a:xfrm>
          <a:prstGeom prst="rect">
            <a:avLst/>
          </a:prstGeom>
          <a:noFill/>
        </p:spPr>
        <p:txBody>
          <a:bodyPr wrap="square" rtlCol="0">
            <a:spAutoFit/>
          </a:bodyPr>
          <a:lstStyle/>
          <a:p>
            <a:r>
              <a:rPr lang="en-US" sz="3000" smtClean="0">
                <a:solidFill>
                  <a:srgbClr val="D60093"/>
                </a:solidFill>
                <a:latin typeface="Bahnschrift SemiLight" panose="020B0502040204020203" pitchFamily="34" charset="0"/>
              </a:rPr>
              <a:t>Kas Tracking adalah aplikasi yang pengguna nya diharapkan berada pada kondisi bisa online. Karena apabila pengguna tidak terhubung dengan internet, maka pengguna tidak akan bisa mengakses aplikasi. </a:t>
            </a:r>
          </a:p>
          <a:p>
            <a:r>
              <a:rPr lang="en-US" sz="3000" smtClean="0">
                <a:solidFill>
                  <a:srgbClr val="D60093"/>
                </a:solidFill>
                <a:latin typeface="Bahnschrift SemiLight" panose="020B0502040204020203" pitchFamily="34" charset="0"/>
              </a:rPr>
              <a:t>Terdapat beberapa fitur yang belum sesuai dengan perencaan pembangunan aplikasi Kas Tracking.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5559" y="684876"/>
            <a:ext cx="2896603" cy="5149516"/>
          </a:xfrm>
          <a:prstGeom prst="rect">
            <a:avLst/>
          </a:prstGeom>
        </p:spPr>
      </p:pic>
    </p:spTree>
    <p:extLst>
      <p:ext uri="{BB962C8B-B14F-4D97-AF65-F5344CB8AC3E}">
        <p14:creationId xmlns:p14="http://schemas.microsoft.com/office/powerpoint/2010/main" val="24736419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010651"/>
            <a:ext cx="10058400" cy="5815963"/>
          </a:xfrm>
          <a:prstGeom prst="rect">
            <a:avLst/>
          </a:prstGeom>
        </p:spPr>
      </p:pic>
      <p:sp>
        <p:nvSpPr>
          <p:cNvPr id="6" name="TextBox 5"/>
          <p:cNvSpPr txBox="1"/>
          <p:nvPr/>
        </p:nvSpPr>
        <p:spPr>
          <a:xfrm>
            <a:off x="1981200" y="1467848"/>
            <a:ext cx="8165428" cy="1446550"/>
          </a:xfrm>
          <a:prstGeom prst="rect">
            <a:avLst/>
          </a:prstGeom>
          <a:noFill/>
        </p:spPr>
        <p:txBody>
          <a:bodyPr wrap="square" rtlCol="0">
            <a:spAutoFit/>
          </a:bodyPr>
          <a:lstStyle/>
          <a:p>
            <a:pPr algn="ctr"/>
            <a:r>
              <a:rPr lang="en-US" sz="8800" b="1" smtClean="0">
                <a:solidFill>
                  <a:srgbClr val="FF0000"/>
                </a:solidFill>
                <a:latin typeface="Century Schoolbook" pitchFamily="18" charset="0"/>
              </a:rPr>
              <a:t>Terima Kasih</a:t>
            </a:r>
            <a:endParaRPr lang="en-US" sz="8800" b="1">
              <a:solidFill>
                <a:srgbClr val="FF0000"/>
              </a:solidFill>
              <a:latin typeface="Century Schoolbook" pitchFamily="18" charset="0"/>
            </a:endParaRPr>
          </a:p>
        </p:txBody>
      </p:sp>
    </p:spTree>
    <p:extLst>
      <p:ext uri="{BB962C8B-B14F-4D97-AF65-F5344CB8AC3E}">
        <p14:creationId xmlns:p14="http://schemas.microsoft.com/office/powerpoint/2010/main" val="7129108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40831" y="0"/>
            <a:ext cx="9047747" cy="1169551"/>
          </a:xfrm>
          <a:prstGeom prst="rect">
            <a:avLst/>
          </a:prstGeom>
          <a:noFill/>
        </p:spPr>
        <p:txBody>
          <a:bodyPr wrap="square" rtlCol="0">
            <a:spAutoFit/>
          </a:bodyPr>
          <a:lstStyle/>
          <a:p>
            <a:r>
              <a:rPr lang="en-US" sz="7000" smtClean="0">
                <a:solidFill>
                  <a:schemeClr val="accent3">
                    <a:lumMod val="75000"/>
                  </a:schemeClr>
                </a:solidFill>
                <a:latin typeface="Bookman Old Style" panose="02050604050505020204" pitchFamily="18" charset="0"/>
              </a:rPr>
              <a:t>Pengenalan Aplikasi</a:t>
            </a:r>
            <a:endParaRPr lang="en-US" sz="7000">
              <a:solidFill>
                <a:schemeClr val="accent3">
                  <a:lumMod val="75000"/>
                </a:schemeClr>
              </a:solidFill>
              <a:latin typeface="Bookman Old Style" panose="02050604050505020204" pitchFamily="18" charset="0"/>
            </a:endParaRPr>
          </a:p>
        </p:txBody>
      </p:sp>
      <p:sp>
        <p:nvSpPr>
          <p:cNvPr id="7" name="TextBox 6"/>
          <p:cNvSpPr txBox="1"/>
          <p:nvPr/>
        </p:nvSpPr>
        <p:spPr>
          <a:xfrm>
            <a:off x="1624264" y="1319803"/>
            <a:ext cx="6051884" cy="4832092"/>
          </a:xfrm>
          <a:prstGeom prst="rect">
            <a:avLst/>
          </a:prstGeom>
          <a:noFill/>
        </p:spPr>
        <p:txBody>
          <a:bodyPr wrap="square" rtlCol="0">
            <a:spAutoFit/>
          </a:bodyPr>
          <a:lstStyle/>
          <a:p>
            <a:pPr algn="just"/>
            <a:r>
              <a:rPr lang="en-US" sz="2800" smtClean="0">
                <a:solidFill>
                  <a:schemeClr val="accent6">
                    <a:lumMod val="75000"/>
                  </a:schemeClr>
                </a:solidFill>
                <a:latin typeface="Bahnschrift SemiLight" panose="020B0502040204020203" pitchFamily="34" charset="0"/>
              </a:rPr>
              <a:t>Aplikasi </a:t>
            </a:r>
            <a:r>
              <a:rPr lang="en-US" sz="2800">
                <a:solidFill>
                  <a:schemeClr val="accent6">
                    <a:lumMod val="75000"/>
                  </a:schemeClr>
                </a:solidFill>
                <a:latin typeface="Bahnschrift SemiLight" panose="020B0502040204020203" pitchFamily="34" charset="0"/>
              </a:rPr>
              <a:t>Kas Tracking adalah aplikasi yang kami rancang sebagai sebuah aplikasi yang dapat menjadi tempat penyimpanan data-data yang penting tentang keuangan, yang bisa membantu tugas dari bendahara pada umumnya. Pada aplikasi ini, akan mempermudah tugas dari seorang bendahara dalam mengolah data-data keuangan yang mudah dikelola dan sistematis</a:t>
            </a:r>
            <a:r>
              <a:rPr lang="en-US" sz="2800" smtClean="0">
                <a:solidFill>
                  <a:schemeClr val="accent6">
                    <a:lumMod val="75000"/>
                  </a:schemeClr>
                </a:solidFill>
                <a:latin typeface="Bahnschrift SemiLight" panose="020B0502040204020203" pitchFamily="34" charset="0"/>
              </a:rPr>
              <a:t>.</a:t>
            </a:r>
            <a:endParaRPr lang="en-US" sz="2800">
              <a:solidFill>
                <a:schemeClr val="accent6">
                  <a:lumMod val="75000"/>
                </a:schemeClr>
              </a:solidFill>
              <a:latin typeface="Bahnschrift SemiLight" panose="020B0502040204020203"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8562" y="1319803"/>
            <a:ext cx="2827170" cy="5026080"/>
          </a:xfrm>
          <a:prstGeom prst="rect">
            <a:avLst/>
          </a:prstGeom>
        </p:spPr>
      </p:pic>
    </p:spTree>
    <p:extLst>
      <p:ext uri="{BB962C8B-B14F-4D97-AF65-F5344CB8AC3E}">
        <p14:creationId xmlns:p14="http://schemas.microsoft.com/office/powerpoint/2010/main" val="8276397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40831" y="0"/>
            <a:ext cx="9047747" cy="1169551"/>
          </a:xfrm>
          <a:prstGeom prst="rect">
            <a:avLst/>
          </a:prstGeom>
          <a:noFill/>
        </p:spPr>
        <p:txBody>
          <a:bodyPr wrap="square" rtlCol="0">
            <a:spAutoFit/>
          </a:bodyPr>
          <a:lstStyle/>
          <a:p>
            <a:r>
              <a:rPr lang="en-US" sz="7000" smtClean="0">
                <a:solidFill>
                  <a:schemeClr val="accent3">
                    <a:lumMod val="75000"/>
                  </a:schemeClr>
                </a:solidFill>
                <a:latin typeface="Bookman Old Style" panose="02050604050505020204" pitchFamily="18" charset="0"/>
              </a:rPr>
              <a:t>Fitur-Fitur Aplikasi</a:t>
            </a:r>
            <a:endParaRPr lang="en-US" sz="7000">
              <a:solidFill>
                <a:schemeClr val="accent3">
                  <a:lumMod val="75000"/>
                </a:schemeClr>
              </a:solidFill>
              <a:latin typeface="Bookman Old Style" panose="02050604050505020204" pitchFamily="18" charset="0"/>
            </a:endParaRPr>
          </a:p>
        </p:txBody>
      </p:sp>
      <p:sp>
        <p:nvSpPr>
          <p:cNvPr id="5" name="TextBox 4"/>
          <p:cNvSpPr txBox="1"/>
          <p:nvPr/>
        </p:nvSpPr>
        <p:spPr>
          <a:xfrm>
            <a:off x="8157412" y="901183"/>
            <a:ext cx="3938335" cy="5693866"/>
          </a:xfrm>
          <a:prstGeom prst="rect">
            <a:avLst/>
          </a:prstGeom>
          <a:noFill/>
        </p:spPr>
        <p:txBody>
          <a:bodyPr wrap="square" rtlCol="0">
            <a:spAutoFit/>
          </a:bodyPr>
          <a:lstStyle/>
          <a:p>
            <a:pPr algn="just"/>
            <a:r>
              <a:rPr lang="en-US" sz="2800" smtClean="0">
                <a:solidFill>
                  <a:schemeClr val="accent5"/>
                </a:solidFill>
                <a:latin typeface="Bahnschrift SemiLight" panose="020B0502040204020203" pitchFamily="34" charset="0"/>
              </a:rPr>
              <a:t>Aplikasi </a:t>
            </a:r>
            <a:r>
              <a:rPr lang="en-US" sz="2800">
                <a:solidFill>
                  <a:schemeClr val="accent5"/>
                </a:solidFill>
                <a:latin typeface="Bahnschrift SemiLight" panose="020B0502040204020203" pitchFamily="34" charset="0"/>
              </a:rPr>
              <a:t>Kas Tracking </a:t>
            </a:r>
            <a:r>
              <a:rPr lang="en-US" sz="2800" smtClean="0">
                <a:solidFill>
                  <a:schemeClr val="accent5"/>
                </a:solidFill>
                <a:latin typeface="Bahnschrift SemiLight" panose="020B0502040204020203" pitchFamily="34" charset="0"/>
              </a:rPr>
              <a:t>memiliki </a:t>
            </a:r>
            <a:r>
              <a:rPr lang="en-US" sz="2800" smtClean="0">
                <a:solidFill>
                  <a:schemeClr val="accent5"/>
                </a:solidFill>
                <a:latin typeface="Bahnschrift SemiLight" panose="020B0502040204020203" pitchFamily="34" charset="0"/>
              </a:rPr>
              <a:t>dashboard </a:t>
            </a:r>
            <a:r>
              <a:rPr lang="en-US" sz="2800" smtClean="0">
                <a:solidFill>
                  <a:schemeClr val="accent5"/>
                </a:solidFill>
                <a:latin typeface="Bahnschrift SemiLight" panose="020B0502040204020203" pitchFamily="34" charset="0"/>
              </a:rPr>
              <a:t>yang berbeda untuk setiap role. Ada 2 role pengguna dalam aplikasi yang kami buat.</a:t>
            </a:r>
          </a:p>
          <a:p>
            <a:pPr algn="just"/>
            <a:endParaRPr lang="en-US" sz="2800" smtClean="0">
              <a:solidFill>
                <a:schemeClr val="accent5"/>
              </a:solidFill>
              <a:latin typeface="Bahnschrift SemiLight" panose="020B0502040204020203" pitchFamily="34" charset="0"/>
            </a:endParaRPr>
          </a:p>
          <a:p>
            <a:pPr marL="514350" indent="-514350" algn="just">
              <a:buAutoNum type="arabicPeriod"/>
            </a:pPr>
            <a:r>
              <a:rPr lang="en-US" sz="2800" smtClean="0">
                <a:solidFill>
                  <a:schemeClr val="accent5"/>
                </a:solidFill>
                <a:latin typeface="Bahnschrift SemiLight" panose="020B0502040204020203" pitchFamily="34" charset="0"/>
              </a:rPr>
              <a:t>Pengguna sebagai Bendahara</a:t>
            </a:r>
          </a:p>
          <a:p>
            <a:pPr marL="514350" indent="-514350" algn="just">
              <a:buAutoNum type="arabicPeriod"/>
            </a:pPr>
            <a:r>
              <a:rPr lang="en-US" sz="2800" smtClean="0">
                <a:solidFill>
                  <a:schemeClr val="accent5"/>
                </a:solidFill>
                <a:latin typeface="Bahnschrift SemiLight" panose="020B0502040204020203" pitchFamily="34" charset="0"/>
              </a:rPr>
              <a:t>Pengguna sebagai Anggota</a:t>
            </a:r>
            <a:endParaRPr lang="en-US" sz="2800">
              <a:solidFill>
                <a:schemeClr val="accent5"/>
              </a:solidFill>
              <a:latin typeface="Bahnschrift SemiLight" panose="020B0502040204020203" pitchFamily="34" charset="0"/>
            </a:endParaRPr>
          </a:p>
          <a:p>
            <a:pPr algn="just"/>
            <a:r>
              <a:rPr lang="en-US" sz="2800" smtClean="0">
                <a:solidFill>
                  <a:schemeClr val="accent5"/>
                </a:solidFill>
                <a:latin typeface="Bahnschrift SemiLight" panose="020B0502040204020203" pitchFamily="34" charset="0"/>
              </a:rPr>
              <a:t> </a:t>
            </a:r>
            <a:endParaRPr lang="en-US" sz="2800">
              <a:solidFill>
                <a:schemeClr val="accent5"/>
              </a:solidFill>
              <a:latin typeface="Bahnschrift SemiLight" panose="020B05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209" y="1238067"/>
            <a:ext cx="2827170" cy="502608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0174" y="1169551"/>
            <a:ext cx="2865710" cy="5094596"/>
          </a:xfrm>
          <a:prstGeom prst="rect">
            <a:avLst/>
          </a:prstGeom>
        </p:spPr>
      </p:pic>
    </p:spTree>
    <p:extLst>
      <p:ext uri="{BB962C8B-B14F-4D97-AF65-F5344CB8AC3E}">
        <p14:creationId xmlns:p14="http://schemas.microsoft.com/office/powerpoint/2010/main" val="28702432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40831" y="0"/>
            <a:ext cx="9047747" cy="1169551"/>
          </a:xfrm>
          <a:prstGeom prst="rect">
            <a:avLst/>
          </a:prstGeom>
          <a:noFill/>
        </p:spPr>
        <p:txBody>
          <a:bodyPr wrap="square" rtlCol="0">
            <a:spAutoFit/>
          </a:bodyPr>
          <a:lstStyle/>
          <a:p>
            <a:r>
              <a:rPr lang="en-US" sz="7000" smtClean="0">
                <a:solidFill>
                  <a:schemeClr val="accent3">
                    <a:lumMod val="75000"/>
                  </a:schemeClr>
                </a:solidFill>
                <a:latin typeface="Bookman Old Style" panose="02050604050505020204" pitchFamily="18" charset="0"/>
              </a:rPr>
              <a:t>Fitur-Fitur Aplikasi</a:t>
            </a:r>
            <a:endParaRPr lang="en-US" sz="7000">
              <a:solidFill>
                <a:schemeClr val="accent3">
                  <a:lumMod val="75000"/>
                </a:schemeClr>
              </a:solidFill>
              <a:latin typeface="Bookman Old Style" panose="02050604050505020204" pitchFamily="18" charset="0"/>
            </a:endParaRPr>
          </a:p>
        </p:txBody>
      </p:sp>
      <p:sp>
        <p:nvSpPr>
          <p:cNvPr id="5" name="TextBox 4"/>
          <p:cNvSpPr txBox="1"/>
          <p:nvPr/>
        </p:nvSpPr>
        <p:spPr>
          <a:xfrm>
            <a:off x="1961146" y="1178873"/>
            <a:ext cx="6797843" cy="5478423"/>
          </a:xfrm>
          <a:prstGeom prst="rect">
            <a:avLst/>
          </a:prstGeom>
          <a:noFill/>
        </p:spPr>
        <p:txBody>
          <a:bodyPr wrap="square" rtlCol="0">
            <a:spAutoFit/>
          </a:bodyPr>
          <a:lstStyle/>
          <a:p>
            <a:pPr algn="just"/>
            <a:r>
              <a:rPr lang="en-US" sz="2500" smtClean="0">
                <a:latin typeface="Bahnschrift SemiLight" pitchFamily="34" charset="0"/>
              </a:rPr>
              <a:t>Halaman pertama ketika pengguna akan login. Pada halaman ini, terdapat fitur-fitur yang bisa di akses oleh pengguna sebelum login, yaitu:</a:t>
            </a:r>
          </a:p>
          <a:p>
            <a:pPr marL="514350" indent="-514350" algn="just">
              <a:buAutoNum type="arabicPeriod"/>
            </a:pPr>
            <a:r>
              <a:rPr lang="en-US" sz="2500" smtClean="0">
                <a:solidFill>
                  <a:srgbClr val="0070C0"/>
                </a:solidFill>
                <a:latin typeface="Bahnschrift SemiLight" pitchFamily="34" charset="0"/>
              </a:rPr>
              <a:t>Lupa kata sandi?</a:t>
            </a:r>
          </a:p>
          <a:p>
            <a:pPr algn="just"/>
            <a:r>
              <a:rPr lang="en-US" sz="2500" smtClean="0">
                <a:solidFill>
                  <a:schemeClr val="accent5"/>
                </a:solidFill>
                <a:latin typeface="Bahnschrift SemiLight" pitchFamily="34" charset="0"/>
              </a:rPr>
              <a:t>      Apabila pengguna lupa kata sandi,  maka pengguna dapat memulihkan kata sandinya dari fitur ini.</a:t>
            </a:r>
          </a:p>
          <a:p>
            <a:pPr marL="514350" indent="-514350" algn="just">
              <a:buAutoNum type="arabicPeriod" startAt="2"/>
            </a:pPr>
            <a:r>
              <a:rPr lang="en-US" sz="2500" smtClean="0">
                <a:solidFill>
                  <a:srgbClr val="0070C0"/>
                </a:solidFill>
                <a:latin typeface="Bahnschrift SemiLight" pitchFamily="34" charset="0"/>
              </a:rPr>
              <a:t>Belum memiliki akun?</a:t>
            </a:r>
          </a:p>
          <a:p>
            <a:pPr algn="just"/>
            <a:r>
              <a:rPr lang="en-US" sz="2500">
                <a:solidFill>
                  <a:schemeClr val="accent5"/>
                </a:solidFill>
                <a:latin typeface="Bahnschrift SemiLight" pitchFamily="34" charset="0"/>
              </a:rPr>
              <a:t>	</a:t>
            </a:r>
            <a:r>
              <a:rPr lang="en-US" sz="2500" smtClean="0">
                <a:solidFill>
                  <a:schemeClr val="accent5"/>
                </a:solidFill>
                <a:latin typeface="Bahnschrift SemiLight" pitchFamily="34" charset="0"/>
              </a:rPr>
              <a:t>Akses untuk membuat akun, bagi yang belum memiliki akun</a:t>
            </a:r>
          </a:p>
          <a:p>
            <a:pPr marL="514350" indent="-514350" algn="just">
              <a:buAutoNum type="arabicPeriod" startAt="3"/>
            </a:pPr>
            <a:r>
              <a:rPr lang="en-US" sz="2500" smtClean="0">
                <a:solidFill>
                  <a:srgbClr val="0070C0"/>
                </a:solidFill>
                <a:latin typeface="Bahnschrift SemiLight" pitchFamily="34" charset="0"/>
              </a:rPr>
              <a:t>Sebagai anggota?</a:t>
            </a:r>
          </a:p>
          <a:p>
            <a:pPr algn="just"/>
            <a:r>
              <a:rPr lang="en-US" sz="2500">
                <a:solidFill>
                  <a:schemeClr val="accent5"/>
                </a:solidFill>
                <a:latin typeface="Bahnschrift SemiLight" pitchFamily="34" charset="0"/>
              </a:rPr>
              <a:t>	</a:t>
            </a:r>
            <a:r>
              <a:rPr lang="en-US" sz="2500" smtClean="0">
                <a:solidFill>
                  <a:schemeClr val="accent5"/>
                </a:solidFill>
                <a:latin typeface="Bahnschrift SemiLight" pitchFamily="34" charset="0"/>
              </a:rPr>
              <a:t>Apabila role pengguna adalah anggota, maka masuk melalui link yang diberikan.</a:t>
            </a:r>
            <a:endParaRPr lang="en-US" sz="2500">
              <a:solidFill>
                <a:schemeClr val="accent5"/>
              </a:solidFill>
              <a:latin typeface="Bahnschrift SemiLight"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8763" y="1169551"/>
            <a:ext cx="2996720" cy="5327502"/>
          </a:xfrm>
          <a:prstGeom prst="rect">
            <a:avLst/>
          </a:prstGeom>
        </p:spPr>
      </p:pic>
    </p:spTree>
    <p:extLst>
      <p:ext uri="{BB962C8B-B14F-4D97-AF65-F5344CB8AC3E}">
        <p14:creationId xmlns:p14="http://schemas.microsoft.com/office/powerpoint/2010/main" val="40403662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40831" y="0"/>
            <a:ext cx="9047747" cy="1169551"/>
          </a:xfrm>
          <a:prstGeom prst="rect">
            <a:avLst/>
          </a:prstGeom>
          <a:noFill/>
        </p:spPr>
        <p:txBody>
          <a:bodyPr wrap="square" rtlCol="0">
            <a:spAutoFit/>
          </a:bodyPr>
          <a:lstStyle/>
          <a:p>
            <a:r>
              <a:rPr lang="en-US" sz="7000" smtClean="0">
                <a:solidFill>
                  <a:schemeClr val="accent3">
                    <a:lumMod val="75000"/>
                  </a:schemeClr>
                </a:solidFill>
                <a:latin typeface="Bookman Old Style" panose="02050604050505020204" pitchFamily="18" charset="0"/>
              </a:rPr>
              <a:t>Fitur Lupa Sandi</a:t>
            </a:r>
            <a:endParaRPr lang="en-US" sz="7000">
              <a:solidFill>
                <a:schemeClr val="accent3">
                  <a:lumMod val="75000"/>
                </a:schemeClr>
              </a:solidFill>
              <a:latin typeface="Bookman Old Style" panose="020506040505050202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127606" y="10175"/>
            <a:ext cx="6264144" cy="7864644"/>
          </a:xfrm>
          <a:prstGeom prst="rect">
            <a:avLst/>
          </a:prstGeom>
        </p:spPr>
      </p:pic>
      <p:sp>
        <p:nvSpPr>
          <p:cNvPr id="7" name="TextBox 6"/>
          <p:cNvSpPr txBox="1"/>
          <p:nvPr/>
        </p:nvSpPr>
        <p:spPr>
          <a:xfrm>
            <a:off x="4860756" y="1211311"/>
            <a:ext cx="6797843" cy="5093702"/>
          </a:xfrm>
          <a:prstGeom prst="rect">
            <a:avLst/>
          </a:prstGeom>
          <a:noFill/>
        </p:spPr>
        <p:txBody>
          <a:bodyPr wrap="square" rtlCol="0">
            <a:spAutoFit/>
          </a:bodyPr>
          <a:lstStyle/>
          <a:p>
            <a:pPr algn="just"/>
            <a:r>
              <a:rPr lang="en-US" sz="2500" smtClean="0">
                <a:latin typeface="Bahnschrift SemiLight" pitchFamily="34" charset="0"/>
              </a:rPr>
              <a:t>Halaman ketika pengguna mengklik link untuk mereset ulang kata sandi:</a:t>
            </a:r>
          </a:p>
          <a:p>
            <a:pPr algn="just"/>
            <a:r>
              <a:rPr lang="en-US" sz="2500" smtClean="0">
                <a:solidFill>
                  <a:schemeClr val="accent5"/>
                </a:solidFill>
                <a:latin typeface="Bahnschrift SemiLight" pitchFamily="34" charset="0"/>
              </a:rPr>
              <a:t>Ketika pengguna lupa dengan kata sandi, maka pengguna dapat mereset ulang kata sandinya dengan mengakses link untuk lupa kata sandi. Dan pengguna akan beralih pada halaman seperti gambar disamping. </a:t>
            </a:r>
          </a:p>
          <a:p>
            <a:pPr algn="just"/>
            <a:r>
              <a:rPr lang="en-US" sz="2500" smtClean="0">
                <a:solidFill>
                  <a:schemeClr val="accent5"/>
                </a:solidFill>
                <a:latin typeface="Bahnschrift SemiLight" pitchFamily="34" charset="0"/>
              </a:rPr>
              <a:t>Pengguna diminta untuk memasukkan Alamat Email dan meminta pengiriman link reset dengan mengklik button </a:t>
            </a:r>
            <a:r>
              <a:rPr lang="en-US" sz="2500" smtClean="0">
                <a:solidFill>
                  <a:srgbClr val="00B0F0"/>
                </a:solidFill>
                <a:latin typeface="Bahnschrift SemiLight" pitchFamily="34" charset="0"/>
              </a:rPr>
              <a:t>Kirim Link Reset</a:t>
            </a:r>
            <a:r>
              <a:rPr lang="en-US" sz="2500" smtClean="0">
                <a:solidFill>
                  <a:schemeClr val="accent5"/>
                </a:solidFill>
                <a:latin typeface="Bahnschrift SemiLight" pitchFamily="34" charset="0"/>
              </a:rPr>
              <a:t>.</a:t>
            </a:r>
          </a:p>
          <a:p>
            <a:pPr algn="just"/>
            <a:r>
              <a:rPr lang="en-US" sz="2500" smtClean="0">
                <a:solidFill>
                  <a:schemeClr val="accent5"/>
                </a:solidFill>
                <a:latin typeface="Bahnschrift SemiLight" pitchFamily="34" charset="0"/>
              </a:rPr>
              <a:t>Setelah itu, pengguna akan menerima notifikasi email dengan link untuk mereset kata sandi yang baru.</a:t>
            </a:r>
            <a:endParaRPr lang="en-US" sz="2500">
              <a:solidFill>
                <a:schemeClr val="accent5"/>
              </a:solidFill>
              <a:latin typeface="Bahnschrift SemiLight"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870" y="1211311"/>
            <a:ext cx="2689486" cy="4781309"/>
          </a:xfrm>
          <a:prstGeom prst="rect">
            <a:avLst/>
          </a:prstGeom>
        </p:spPr>
      </p:pic>
    </p:spTree>
    <p:extLst>
      <p:ext uri="{BB962C8B-B14F-4D97-AF65-F5344CB8AC3E}">
        <p14:creationId xmlns:p14="http://schemas.microsoft.com/office/powerpoint/2010/main" val="42695104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40831" y="0"/>
            <a:ext cx="9047747" cy="1169551"/>
          </a:xfrm>
          <a:prstGeom prst="rect">
            <a:avLst/>
          </a:prstGeom>
          <a:noFill/>
        </p:spPr>
        <p:txBody>
          <a:bodyPr wrap="square" rtlCol="0">
            <a:spAutoFit/>
          </a:bodyPr>
          <a:lstStyle/>
          <a:p>
            <a:r>
              <a:rPr lang="en-US" sz="7000" smtClean="0">
                <a:solidFill>
                  <a:schemeClr val="accent3">
                    <a:lumMod val="75000"/>
                  </a:schemeClr>
                </a:solidFill>
                <a:latin typeface="Bookman Old Style" panose="02050604050505020204" pitchFamily="18" charset="0"/>
              </a:rPr>
              <a:t>Fitur Daftar</a:t>
            </a:r>
            <a:endParaRPr lang="en-US" sz="7000">
              <a:solidFill>
                <a:schemeClr val="accent3">
                  <a:lumMod val="75000"/>
                </a:schemeClr>
              </a:solidFill>
              <a:latin typeface="Bookman Old Style" panose="020506040505050202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758" y="1211447"/>
            <a:ext cx="2173736" cy="543031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127606" y="10175"/>
            <a:ext cx="6264144" cy="7864644"/>
          </a:xfrm>
          <a:prstGeom prst="rect">
            <a:avLst/>
          </a:prstGeom>
        </p:spPr>
      </p:pic>
      <p:sp>
        <p:nvSpPr>
          <p:cNvPr id="7" name="TextBox 6"/>
          <p:cNvSpPr txBox="1"/>
          <p:nvPr/>
        </p:nvSpPr>
        <p:spPr>
          <a:xfrm>
            <a:off x="4860756" y="1115059"/>
            <a:ext cx="6797843" cy="5262979"/>
          </a:xfrm>
          <a:prstGeom prst="rect">
            <a:avLst/>
          </a:prstGeom>
          <a:noFill/>
        </p:spPr>
        <p:txBody>
          <a:bodyPr wrap="square" rtlCol="0">
            <a:spAutoFit/>
          </a:bodyPr>
          <a:lstStyle/>
          <a:p>
            <a:pPr algn="just"/>
            <a:r>
              <a:rPr lang="en-US" sz="2800" smtClean="0">
                <a:latin typeface="Bahnschrift SemiLight" pitchFamily="34" charset="0"/>
              </a:rPr>
              <a:t>Halaman ketika akan mendaftar sebuah akun:</a:t>
            </a:r>
          </a:p>
          <a:p>
            <a:pPr algn="just"/>
            <a:r>
              <a:rPr lang="en-US" sz="2800" smtClean="0">
                <a:solidFill>
                  <a:schemeClr val="accent5"/>
                </a:solidFill>
                <a:latin typeface="Bahnschrift SemiLight" pitchFamily="34" charset="0"/>
              </a:rPr>
              <a:t>Pengguna diminta untuk mengisi: </a:t>
            </a:r>
          </a:p>
          <a:p>
            <a:pPr marL="457200" indent="-457200" algn="just">
              <a:buFontTx/>
              <a:buChar char="-"/>
            </a:pPr>
            <a:r>
              <a:rPr lang="en-US" sz="2800" smtClean="0">
                <a:solidFill>
                  <a:schemeClr val="accent5"/>
                </a:solidFill>
                <a:latin typeface="Bahnschrift SemiLight" pitchFamily="34" charset="0"/>
              </a:rPr>
              <a:t>Nama Lengkap </a:t>
            </a:r>
          </a:p>
          <a:p>
            <a:pPr marL="457200" indent="-457200" algn="just">
              <a:buFontTx/>
              <a:buChar char="-"/>
            </a:pPr>
            <a:r>
              <a:rPr lang="en-US" sz="2800" smtClean="0">
                <a:solidFill>
                  <a:schemeClr val="accent5"/>
                </a:solidFill>
                <a:latin typeface="Bahnschrift SemiLight" pitchFamily="34" charset="0"/>
              </a:rPr>
              <a:t>Tanggal Lahir </a:t>
            </a:r>
          </a:p>
          <a:p>
            <a:pPr marL="457200" indent="-457200" algn="just">
              <a:buFontTx/>
              <a:buChar char="-"/>
            </a:pPr>
            <a:r>
              <a:rPr lang="en-US" sz="2800" smtClean="0">
                <a:solidFill>
                  <a:schemeClr val="accent5"/>
                </a:solidFill>
                <a:latin typeface="Bahnschrift SemiLight" pitchFamily="34" charset="0"/>
              </a:rPr>
              <a:t>Jenis Kelamin </a:t>
            </a:r>
          </a:p>
          <a:p>
            <a:pPr marL="457200" indent="-457200" algn="just">
              <a:buFontTx/>
              <a:buChar char="-"/>
            </a:pPr>
            <a:r>
              <a:rPr lang="en-US" sz="2800" smtClean="0">
                <a:solidFill>
                  <a:schemeClr val="accent5"/>
                </a:solidFill>
                <a:latin typeface="Bahnschrift SemiLight" pitchFamily="34" charset="0"/>
              </a:rPr>
              <a:t>Provinsi Tempat Tinggal </a:t>
            </a:r>
          </a:p>
          <a:p>
            <a:pPr marL="457200" indent="-457200" algn="just">
              <a:buFontTx/>
              <a:buChar char="-"/>
            </a:pPr>
            <a:r>
              <a:rPr lang="en-US" sz="2800" smtClean="0">
                <a:solidFill>
                  <a:schemeClr val="accent5"/>
                </a:solidFill>
                <a:latin typeface="Bahnschrift SemiLight" pitchFamily="34" charset="0"/>
              </a:rPr>
              <a:t>WhatsApp </a:t>
            </a:r>
          </a:p>
          <a:p>
            <a:pPr marL="457200" indent="-457200" algn="just">
              <a:buFontTx/>
              <a:buChar char="-"/>
            </a:pPr>
            <a:r>
              <a:rPr lang="en-US" sz="2800" smtClean="0">
                <a:solidFill>
                  <a:schemeClr val="accent5"/>
                </a:solidFill>
                <a:latin typeface="Bahnschrift SemiLight" pitchFamily="34" charset="0"/>
              </a:rPr>
              <a:t>Alamat Email </a:t>
            </a:r>
          </a:p>
          <a:p>
            <a:pPr marL="457200" indent="-457200" algn="just">
              <a:buFontTx/>
              <a:buChar char="-"/>
            </a:pPr>
            <a:r>
              <a:rPr lang="en-US" sz="2800" smtClean="0">
                <a:solidFill>
                  <a:schemeClr val="accent5"/>
                </a:solidFill>
                <a:latin typeface="Bahnschrift SemiLight" pitchFamily="34" charset="0"/>
              </a:rPr>
              <a:t>Kata Sandi</a:t>
            </a:r>
          </a:p>
          <a:p>
            <a:pPr algn="just"/>
            <a:r>
              <a:rPr lang="en-US" sz="2800" smtClean="0">
                <a:solidFill>
                  <a:schemeClr val="accent5"/>
                </a:solidFill>
                <a:latin typeface="Bahnschrift SemiLight" pitchFamily="34" charset="0"/>
              </a:rPr>
              <a:t>kemudian mendaftarkan akunnya dengan mengklik button </a:t>
            </a:r>
            <a:r>
              <a:rPr lang="en-US" sz="2800" smtClean="0">
                <a:solidFill>
                  <a:srgbClr val="00B0F0"/>
                </a:solidFill>
                <a:latin typeface="Bahnschrift SemiLight" pitchFamily="34" charset="0"/>
              </a:rPr>
              <a:t>Daftar Akun</a:t>
            </a:r>
            <a:r>
              <a:rPr lang="en-US" sz="2800" smtClean="0">
                <a:solidFill>
                  <a:schemeClr val="accent5"/>
                </a:solidFill>
                <a:latin typeface="Bahnschrift SemiLight" pitchFamily="34" charset="0"/>
              </a:rPr>
              <a:t>.</a:t>
            </a:r>
            <a:endParaRPr lang="en-US" sz="2800">
              <a:solidFill>
                <a:schemeClr val="accent5"/>
              </a:solidFill>
              <a:latin typeface="Bahnschrift SemiLight" pitchFamily="34" charset="0"/>
            </a:endParaRPr>
          </a:p>
        </p:txBody>
      </p:sp>
    </p:spTree>
    <p:extLst>
      <p:ext uri="{BB962C8B-B14F-4D97-AF65-F5344CB8AC3E}">
        <p14:creationId xmlns:p14="http://schemas.microsoft.com/office/powerpoint/2010/main" val="39101542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045369" y="3304672"/>
            <a:ext cx="8494294" cy="1371600"/>
          </a:xfrm>
          <a:prstGeom prst="rect">
            <a:avLst/>
          </a:prstGeom>
          <a:effectLst/>
        </p:spPr>
        <p:txBody>
          <a:bodyPr vert="horz" lIns="91440" tIns="45720" rIns="91440" bIns="45720" rtlCol="0" anchor="b">
            <a:normAutofit/>
          </a:bodyPr>
          <a:lstStyle>
            <a:lvl1pPr algn="ctr" defTabSz="457200" rtl="0" eaLnBrk="1" latinLnBrk="0" hangingPunct="1">
              <a:spcBef>
                <a:spcPct val="0"/>
              </a:spcBef>
              <a:buNone/>
              <a:defRPr sz="28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500">
                <a:solidFill>
                  <a:srgbClr val="7030A0"/>
                </a:solidFill>
                <a:latin typeface="Bookman Old Style" pitchFamily="18" charset="0"/>
              </a:rPr>
              <a:t>2</a:t>
            </a:r>
            <a:r>
              <a:rPr lang="en-US" sz="3500" smtClean="0">
                <a:solidFill>
                  <a:srgbClr val="7030A0"/>
                </a:solidFill>
                <a:latin typeface="Bookman Old Style" pitchFamily="18" charset="0"/>
              </a:rPr>
              <a:t>. Pengguna Sebagai Anggota</a:t>
            </a:r>
            <a:endParaRPr lang="en-US" sz="3500">
              <a:solidFill>
                <a:srgbClr val="7030A0"/>
              </a:solidFill>
              <a:latin typeface="Bookman Old Style" pitchFamily="18" charset="0"/>
            </a:endParaRPr>
          </a:p>
        </p:txBody>
      </p:sp>
      <p:sp>
        <p:nvSpPr>
          <p:cNvPr id="6" name="Rectangle 5"/>
          <p:cNvSpPr/>
          <p:nvPr/>
        </p:nvSpPr>
        <p:spPr>
          <a:xfrm>
            <a:off x="2586789" y="2021306"/>
            <a:ext cx="7952874" cy="128336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title"/>
          </p:nvPr>
        </p:nvSpPr>
        <p:spPr>
          <a:xfrm>
            <a:off x="2261937" y="1475873"/>
            <a:ext cx="8695175" cy="1371600"/>
          </a:xfrm>
        </p:spPr>
        <p:txBody>
          <a:bodyPr/>
          <a:lstStyle/>
          <a:p>
            <a:r>
              <a:rPr lang="en-US" sz="3500" smtClean="0">
                <a:solidFill>
                  <a:srgbClr val="7030A0"/>
                </a:solidFill>
                <a:latin typeface="Bookman Old Style" pitchFamily="18" charset="0"/>
              </a:rPr>
              <a:t>1. Pengguna Sebagai Bendahara</a:t>
            </a:r>
            <a:endParaRPr lang="en-US" sz="3500">
              <a:solidFill>
                <a:srgbClr val="7030A0"/>
              </a:solidFill>
              <a:latin typeface="Bookman Old Style" pitchFamily="18" charset="0"/>
            </a:endParaRPr>
          </a:p>
        </p:txBody>
      </p:sp>
    </p:spTree>
    <p:extLst>
      <p:ext uri="{BB962C8B-B14F-4D97-AF65-F5344CB8AC3E}">
        <p14:creationId xmlns:p14="http://schemas.microsoft.com/office/powerpoint/2010/main" val="40975682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08484" y="264695"/>
            <a:ext cx="10154653" cy="1106905"/>
            <a:chOff x="1708484" y="264695"/>
            <a:chExt cx="10154653" cy="1106905"/>
          </a:xfrm>
        </p:grpSpPr>
        <p:sp>
          <p:nvSpPr>
            <p:cNvPr id="2" name="Rectangle 1"/>
            <p:cNvSpPr/>
            <p:nvPr/>
          </p:nvSpPr>
          <p:spPr>
            <a:xfrm>
              <a:off x="1708484" y="264695"/>
              <a:ext cx="10154653" cy="11069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45368" y="464204"/>
              <a:ext cx="9817769" cy="707886"/>
            </a:xfrm>
            <a:prstGeom prst="rect">
              <a:avLst/>
            </a:prstGeom>
            <a:noFill/>
          </p:spPr>
          <p:txBody>
            <a:bodyPr wrap="square" rtlCol="0">
              <a:spAutoFit/>
            </a:bodyPr>
            <a:lstStyle/>
            <a:p>
              <a:r>
                <a:rPr lang="en-US" sz="4000" b="1" smtClean="0">
                  <a:solidFill>
                    <a:srgbClr val="0070C0"/>
                  </a:solidFill>
                  <a:latin typeface="Bookman Old Style" pitchFamily="18" charset="0"/>
                </a:rPr>
                <a:t>1. Pengguna Sebagai Bendahara</a:t>
              </a:r>
              <a:endParaRPr lang="en-US" sz="4000" b="1">
                <a:solidFill>
                  <a:srgbClr val="0070C0"/>
                </a:solidFill>
                <a:latin typeface="Bookman Old Style" pitchFamily="18" charset="0"/>
              </a:endParaRPr>
            </a:p>
          </p:txBody>
        </p:sp>
      </p:gr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2566" y="1612231"/>
            <a:ext cx="2842460" cy="505326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405261" y="137557"/>
            <a:ext cx="5345884" cy="7421232"/>
          </a:xfrm>
          <a:prstGeom prst="rect">
            <a:avLst/>
          </a:prstGeom>
        </p:spPr>
      </p:pic>
      <p:sp>
        <p:nvSpPr>
          <p:cNvPr id="9" name="TextBox 8"/>
          <p:cNvSpPr txBox="1"/>
          <p:nvPr/>
        </p:nvSpPr>
        <p:spPr>
          <a:xfrm>
            <a:off x="1925053" y="1343866"/>
            <a:ext cx="6197127" cy="4708981"/>
          </a:xfrm>
          <a:prstGeom prst="rect">
            <a:avLst/>
          </a:prstGeom>
          <a:noFill/>
        </p:spPr>
        <p:txBody>
          <a:bodyPr wrap="square" rtlCol="0">
            <a:spAutoFit/>
          </a:bodyPr>
          <a:lstStyle/>
          <a:p>
            <a:r>
              <a:rPr lang="en-US" sz="3000" smtClean="0">
                <a:solidFill>
                  <a:schemeClr val="accent4">
                    <a:lumMod val="50000"/>
                  </a:schemeClr>
                </a:solidFill>
                <a:latin typeface="Bahnschrift SemiLight" panose="020B0502040204020203" pitchFamily="34" charset="0"/>
              </a:rPr>
              <a:t>Halaman pertama ketika akan login untuk role sebagai bendahara.</a:t>
            </a:r>
          </a:p>
          <a:p>
            <a:r>
              <a:rPr lang="en-US" sz="3000" smtClean="0">
                <a:solidFill>
                  <a:schemeClr val="accent4">
                    <a:lumMod val="50000"/>
                  </a:schemeClr>
                </a:solidFill>
                <a:latin typeface="Bahnschrift SemiLight" panose="020B0502040204020203" pitchFamily="34" charset="0"/>
              </a:rPr>
              <a:t>Pada halaman ini, pengguna sebagai bendahara diminta untuk memasukkan alamat </a:t>
            </a:r>
            <a:r>
              <a:rPr lang="en-US" sz="3000" smtClean="0">
                <a:solidFill>
                  <a:schemeClr val="accent5"/>
                </a:solidFill>
                <a:latin typeface="Bahnschrift SemiLight" panose="020B0502040204020203" pitchFamily="34" charset="0"/>
              </a:rPr>
              <a:t>Email</a:t>
            </a:r>
            <a:r>
              <a:rPr lang="en-US" sz="3000" smtClean="0">
                <a:solidFill>
                  <a:schemeClr val="accent4">
                    <a:lumMod val="50000"/>
                  </a:schemeClr>
                </a:solidFill>
                <a:latin typeface="Bahnschrift SemiLight" panose="020B0502040204020203" pitchFamily="34" charset="0"/>
              </a:rPr>
              <a:t> dan </a:t>
            </a:r>
            <a:r>
              <a:rPr lang="en-US" sz="3000" smtClean="0">
                <a:solidFill>
                  <a:schemeClr val="accent5"/>
                </a:solidFill>
                <a:latin typeface="Bahnschrift SemiLight" panose="020B0502040204020203" pitchFamily="34" charset="0"/>
              </a:rPr>
              <a:t>Kata Sandi</a:t>
            </a:r>
            <a:r>
              <a:rPr lang="en-US" sz="3000" smtClean="0">
                <a:solidFill>
                  <a:schemeClr val="accent4">
                    <a:lumMod val="50000"/>
                  </a:schemeClr>
                </a:solidFill>
                <a:latin typeface="Bahnschrift SemiLight" panose="020B0502040204020203" pitchFamily="34" charset="0"/>
              </a:rPr>
              <a:t>. Kemudian pengguna dapat menekan button </a:t>
            </a:r>
            <a:r>
              <a:rPr lang="en-US" sz="3000" smtClean="0">
                <a:solidFill>
                  <a:srgbClr val="00B0F0"/>
                </a:solidFill>
                <a:latin typeface="Bahnschrift SemiLight" panose="020B0502040204020203" pitchFamily="34" charset="0"/>
              </a:rPr>
              <a:t>Masuk</a:t>
            </a:r>
            <a:r>
              <a:rPr lang="en-US" sz="3000" smtClean="0">
                <a:solidFill>
                  <a:schemeClr val="accent4">
                    <a:lumMod val="50000"/>
                  </a:schemeClr>
                </a:solidFill>
                <a:latin typeface="Bahnschrift SemiLight" panose="020B0502040204020203" pitchFamily="34" charset="0"/>
              </a:rPr>
              <a:t> untuk bisa masuk dan mengakses aplikasi. </a:t>
            </a:r>
          </a:p>
        </p:txBody>
      </p:sp>
    </p:spTree>
    <p:extLst>
      <p:ext uri="{BB962C8B-B14F-4D97-AF65-F5344CB8AC3E}">
        <p14:creationId xmlns:p14="http://schemas.microsoft.com/office/powerpoint/2010/main" val="290687925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1A9F9826-882C-40B9-8F38-5A3B8CFD196D}"/>
    </a:ext>
  </a:extLst>
</a:theme>
</file>

<file path=docProps/app.xml><?xml version="1.0" encoding="utf-8"?>
<Properties xmlns="http://schemas.openxmlformats.org/officeDocument/2006/extended-properties" xmlns:vt="http://schemas.openxmlformats.org/officeDocument/2006/docPropsVTypes">
  <Template>TM03457496[[fn=Parallax]]</Template>
  <TotalTime>516</TotalTime>
  <Words>1162</Words>
  <Application>Microsoft Office PowerPoint</Application>
  <PresentationFormat>Custom</PresentationFormat>
  <Paragraphs>98</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Parallax</vt:lpstr>
      <vt:lpstr>Kas Tracking</vt:lpstr>
      <vt:lpstr>PowerPoint Presentation</vt:lpstr>
      <vt:lpstr>PowerPoint Presentation</vt:lpstr>
      <vt:lpstr>PowerPoint Presentation</vt:lpstr>
      <vt:lpstr>PowerPoint Presentation</vt:lpstr>
      <vt:lpstr>PowerPoint Presentation</vt:lpstr>
      <vt:lpstr>PowerPoint Presentation</vt:lpstr>
      <vt:lpstr>1. Pengguna Sebagai Bendahara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Pengguna Sebagai Bendahara</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Kas Tracking</dc:title>
  <dc:creator>User</dc:creator>
  <cp:lastModifiedBy>User</cp:lastModifiedBy>
  <cp:revision>29</cp:revision>
  <dcterms:created xsi:type="dcterms:W3CDTF">2020-12-24T15:39:22Z</dcterms:created>
  <dcterms:modified xsi:type="dcterms:W3CDTF">2020-12-26T17:18:29Z</dcterms:modified>
</cp:coreProperties>
</file>